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0.xml" ContentType="application/vnd.openxmlformats-officedocument.presentationml.tags+xml"/>
  <Override PartName="/ppt/notesSlides/notesSlide4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4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7" r:id="rId4"/>
    <p:sldMasterId id="2147483850" r:id="rId5"/>
  </p:sldMasterIdLst>
  <p:notesMasterIdLst>
    <p:notesMasterId r:id="rId116"/>
  </p:notesMasterIdLst>
  <p:handoutMasterIdLst>
    <p:handoutMasterId r:id="rId117"/>
  </p:handoutMasterIdLst>
  <p:sldIdLst>
    <p:sldId id="414" r:id="rId6"/>
    <p:sldId id="283" r:id="rId7"/>
    <p:sldId id="599" r:id="rId8"/>
    <p:sldId id="417" r:id="rId9"/>
    <p:sldId id="418" r:id="rId10"/>
    <p:sldId id="580" r:id="rId11"/>
    <p:sldId id="416" r:id="rId12"/>
    <p:sldId id="284" r:id="rId13"/>
    <p:sldId id="405" r:id="rId14"/>
    <p:sldId id="406" r:id="rId15"/>
    <p:sldId id="326" r:id="rId16"/>
    <p:sldId id="287" r:id="rId17"/>
    <p:sldId id="288" r:id="rId18"/>
    <p:sldId id="289" r:id="rId19"/>
    <p:sldId id="590" r:id="rId20"/>
    <p:sldId id="328" r:id="rId21"/>
    <p:sldId id="407" r:id="rId22"/>
    <p:sldId id="393" r:id="rId23"/>
    <p:sldId id="360" r:id="rId24"/>
    <p:sldId id="361" r:id="rId25"/>
    <p:sldId id="294" r:id="rId26"/>
    <p:sldId id="591" r:id="rId27"/>
    <p:sldId id="295" r:id="rId28"/>
    <p:sldId id="296" r:id="rId29"/>
    <p:sldId id="408" r:id="rId30"/>
    <p:sldId id="395" r:id="rId31"/>
    <p:sldId id="363" r:id="rId32"/>
    <p:sldId id="364" r:id="rId33"/>
    <p:sldId id="365" r:id="rId34"/>
    <p:sldId id="366" r:id="rId35"/>
    <p:sldId id="592" r:id="rId36"/>
    <p:sldId id="367" r:id="rId37"/>
    <p:sldId id="368" r:id="rId38"/>
    <p:sldId id="409" r:id="rId39"/>
    <p:sldId id="582" r:id="rId40"/>
    <p:sldId id="583" r:id="rId41"/>
    <p:sldId id="593" r:id="rId42"/>
    <p:sldId id="570" r:id="rId43"/>
    <p:sldId id="584" r:id="rId44"/>
    <p:sldId id="585" r:id="rId45"/>
    <p:sldId id="586" r:id="rId46"/>
    <p:sldId id="587" r:id="rId47"/>
    <p:sldId id="397" r:id="rId48"/>
    <p:sldId id="372" r:id="rId49"/>
    <p:sldId id="373" r:id="rId50"/>
    <p:sldId id="594" r:id="rId51"/>
    <p:sldId id="374" r:id="rId52"/>
    <p:sldId id="375" r:id="rId53"/>
    <p:sldId id="357" r:id="rId54"/>
    <p:sldId id="356" r:id="rId55"/>
    <p:sldId id="376" r:id="rId56"/>
    <p:sldId id="595" r:id="rId57"/>
    <p:sldId id="398" r:id="rId58"/>
    <p:sldId id="379" r:id="rId59"/>
    <p:sldId id="380" r:id="rId60"/>
    <p:sldId id="381" r:id="rId61"/>
    <p:sldId id="382" r:id="rId62"/>
    <p:sldId id="383" r:id="rId63"/>
    <p:sldId id="596" r:id="rId64"/>
    <p:sldId id="384" r:id="rId65"/>
    <p:sldId id="385" r:id="rId66"/>
    <p:sldId id="410" r:id="rId67"/>
    <p:sldId id="400" r:id="rId68"/>
    <p:sldId id="388" r:id="rId69"/>
    <p:sldId id="355" r:id="rId70"/>
    <p:sldId id="390" r:id="rId71"/>
    <p:sldId id="411" r:id="rId72"/>
    <p:sldId id="483" r:id="rId73"/>
    <p:sldId id="544" r:id="rId74"/>
    <p:sldId id="597" r:id="rId75"/>
    <p:sldId id="387" r:id="rId76"/>
    <p:sldId id="598" r:id="rId77"/>
    <p:sldId id="524" r:id="rId78"/>
    <p:sldId id="525" r:id="rId79"/>
    <p:sldId id="526" r:id="rId80"/>
    <p:sldId id="527" r:id="rId81"/>
    <p:sldId id="528" r:id="rId82"/>
    <p:sldId id="530" r:id="rId83"/>
    <p:sldId id="389" r:id="rId84"/>
    <p:sldId id="541" r:id="rId85"/>
    <p:sldId id="542" r:id="rId86"/>
    <p:sldId id="538" r:id="rId87"/>
    <p:sldId id="510" r:id="rId88"/>
    <p:sldId id="534" r:id="rId89"/>
    <p:sldId id="447" r:id="rId90"/>
    <p:sldId id="539" r:id="rId91"/>
    <p:sldId id="543" r:id="rId92"/>
    <p:sldId id="519" r:id="rId93"/>
    <p:sldId id="426" r:id="rId94"/>
    <p:sldId id="429" r:id="rId95"/>
    <p:sldId id="427" r:id="rId96"/>
    <p:sldId id="402" r:id="rId97"/>
    <p:sldId id="330" r:id="rId98"/>
    <p:sldId id="600" r:id="rId99"/>
    <p:sldId id="331" r:id="rId100"/>
    <p:sldId id="332" r:id="rId101"/>
    <p:sldId id="333" r:id="rId102"/>
    <p:sldId id="412" r:id="rId103"/>
    <p:sldId id="403" r:id="rId104"/>
    <p:sldId id="335" r:id="rId105"/>
    <p:sldId id="336" r:id="rId106"/>
    <p:sldId id="404" r:id="rId107"/>
    <p:sldId id="349" r:id="rId108"/>
    <p:sldId id="413" r:id="rId109"/>
    <p:sldId id="338" r:id="rId110"/>
    <p:sldId id="588" r:id="rId111"/>
    <p:sldId id="589" r:id="rId112"/>
    <p:sldId id="437" r:id="rId113"/>
    <p:sldId id="552" r:id="rId114"/>
    <p:sldId id="545" r:id="rId115"/>
  </p:sldIdLst>
  <p:sldSz cx="9144000" cy="6858000" type="screen4x3"/>
  <p:notesSz cx="6985000" cy="9283700"/>
  <p:custDataLst>
    <p:tags r:id="rId1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96" userDrawn="1">
          <p15:clr>
            <a:srgbClr val="A4A3A4"/>
          </p15:clr>
        </p15:guide>
        <p15:guide id="3" orient="horz" pos="888" userDrawn="1">
          <p15:clr>
            <a:srgbClr val="A4A3A4"/>
          </p15:clr>
        </p15:guide>
        <p15:guide id="4" orient="horz" pos="3840" userDrawn="1">
          <p15:clr>
            <a:srgbClr val="A4A3A4"/>
          </p15:clr>
        </p15:guide>
        <p15:guide id="5" orient="horz" pos="127">
          <p15:clr>
            <a:srgbClr val="A4A3A4"/>
          </p15:clr>
        </p15:guide>
        <p15:guide id="6" orient="horz" pos="4319">
          <p15:clr>
            <a:srgbClr val="A4A3A4"/>
          </p15:clr>
        </p15:guide>
        <p15:guide id="7" orient="horz" pos="4200" userDrawn="1">
          <p15:clr>
            <a:srgbClr val="A4A3A4"/>
          </p15:clr>
        </p15:guide>
        <p15:guide id="8" pos="2886">
          <p15:clr>
            <a:srgbClr val="A4A3A4"/>
          </p15:clr>
        </p15:guide>
        <p15:guide id="9" pos="286">
          <p15:clr>
            <a:srgbClr val="A4A3A4"/>
          </p15:clr>
        </p15:guide>
        <p15:guide id="10" pos="5496" userDrawn="1">
          <p15:clr>
            <a:srgbClr val="A4A3A4"/>
          </p15:clr>
        </p15:guide>
        <p15:guide id="11" pos="2952" userDrawn="1">
          <p15:clr>
            <a:srgbClr val="A4A3A4"/>
          </p15:clr>
        </p15:guide>
        <p15:guide id="12" pos="2832" userDrawn="1">
          <p15:clr>
            <a:srgbClr val="A4A3A4"/>
          </p15:clr>
        </p15:guide>
        <p15:guide id="13" pos="480"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E06B2F-9BE2-A94C-2D60-40DB186BD290}" name="Linda Parrish" initials="LP" userId="S::Linda.Parrish@ey.com::c3ad5b08-64d7-4e6b-a45b-3069fa06ed80" providerId="AD"/>
  <p188:author id="{FD3356FF-3BC9-DFAB-E0A4-D0331DB743D5}" name="Lisa L Boehm" initials="LLB" userId="S::Lisa.Boehm@ey.com::ae5fa45e-a20f-409f-90ca-4c71143c58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 id="3" name="Tracy L Bonaccorso" initials="TLB" lastIdx="4" clrIdx="2">
    <p:extLst>
      <p:ext uri="{19B8F6BF-5375-455C-9EA6-DF929625EA0E}">
        <p15:presenceInfo xmlns:p15="http://schemas.microsoft.com/office/powerpoint/2012/main" userId="S-1-5-21-3814449816-1147414744-3287126245-652205" providerId="AD"/>
      </p:ext>
    </p:extLst>
  </p:cmAuthor>
  <p:cmAuthor id="4" name="Anita Yee" initials="AY" lastIdx="3" clrIdx="3">
    <p:extLst>
      <p:ext uri="{19B8F6BF-5375-455C-9EA6-DF929625EA0E}">
        <p15:presenceInfo xmlns:p15="http://schemas.microsoft.com/office/powerpoint/2012/main" userId="S::Anita.Yee@ey.com::ae32116a-0963-4b4a-9560-0af73a763412" providerId="AD"/>
      </p:ext>
    </p:extLst>
  </p:cmAuthor>
  <p:cmAuthor id="5" name="Linda Parrish" initials="LP" lastIdx="17" clrIdx="4">
    <p:extLst>
      <p:ext uri="{19B8F6BF-5375-455C-9EA6-DF929625EA0E}">
        <p15:presenceInfo xmlns:p15="http://schemas.microsoft.com/office/powerpoint/2012/main" userId="S::Linda.Parrish@ey.com::c3ad5b08-64d7-4e6b-a45b-3069fa06ed80" providerId="AD"/>
      </p:ext>
    </p:extLst>
  </p:cmAuthor>
  <p:cmAuthor id="6" name="Jim Ziesche" initials="JZ" lastIdx="15" clrIdx="5">
    <p:extLst>
      <p:ext uri="{19B8F6BF-5375-455C-9EA6-DF929625EA0E}">
        <p15:presenceInfo xmlns:p15="http://schemas.microsoft.com/office/powerpoint/2012/main" userId="S::James.Ziesche@ey.com::34f8c03e-e205-458c-b259-bb9cea9aa4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FFE600"/>
    <a:srgbClr val="FFFFFF"/>
    <a:srgbClr val="C4C4CD"/>
    <a:srgbClr val="747480"/>
    <a:srgbClr val="660066"/>
    <a:srgbClr val="262626"/>
    <a:srgbClr val="0000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1938D-B7FA-46EE-8B98-2585FDC55954}" v="1" dt="2024-02-05T17:26:15.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5226" autoAdjust="0"/>
  </p:normalViewPr>
  <p:slideViewPr>
    <p:cSldViewPr snapToGrid="0" snapToObjects="1" showGuides="1">
      <p:cViewPr varScale="1">
        <p:scale>
          <a:sx n="114" d="100"/>
          <a:sy n="114" d="100"/>
        </p:scale>
        <p:origin x="1848" y="102"/>
      </p:cViewPr>
      <p:guideLst>
        <p:guide orient="horz" pos="2160"/>
        <p:guide orient="horz" pos="696"/>
        <p:guide orient="horz" pos="888"/>
        <p:guide orient="horz" pos="3840"/>
        <p:guide orient="horz" pos="127"/>
        <p:guide orient="horz" pos="4319"/>
        <p:guide orient="horz" pos="4200"/>
        <p:guide pos="2886"/>
        <p:guide pos="286"/>
        <p:guide pos="5496"/>
        <p:guide pos="2952"/>
        <p:guide pos="2832"/>
        <p:guide pos="4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1744" y="-14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handoutMaster" Target="handoutMasters/handout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tags" Target="tags/tag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microsoft.com/office/2015/10/relationships/revisionInfo" Target="revisionInfo.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commentAuthors" Target="commentAuthor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presProps" Target="presProps.xml"/><Relationship Id="rId125"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9" tIns="46480" rIns="92959" bIns="46480" rtlCol="0"/>
          <a:lstStyle>
            <a:lvl1pPr algn="r">
              <a:defRPr sz="1300"/>
            </a:lvl1pPr>
          </a:lstStyle>
          <a:p>
            <a:fld id="{75A85089-C692-4DEA-AC49-04CF34D4FE14}" type="datetimeFigureOut">
              <a:rPr lang="en-GB" smtClean="0">
                <a:latin typeface="Arial" pitchFamily="34" charset="0"/>
              </a:rPr>
              <a:pPr/>
              <a:t>06/02/2024</a:t>
            </a:fld>
            <a:endParaRPr lang="en-GB" dirty="0">
              <a:latin typeface="Arial" pitchFamily="34" charset="0"/>
            </a:endParaRP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9" tIns="46480" rIns="92959" bIns="46480"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9" tIns="46480" rIns="92959" bIns="46480"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atin typeface="Arial" pitchFamily="34" charset="0"/>
              </a:defRPr>
            </a:lvl1pPr>
          </a:lstStyle>
          <a:p>
            <a:fld id="{8045EBA9-A28D-4849-BFEA-AA04F6A21B63}" type="datetimeFigureOut">
              <a:rPr lang="en-GB" smtClean="0"/>
              <a:pPr/>
              <a:t>06/02/2024</a:t>
            </a:fld>
            <a:endParaRPr lang="en-GB"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GB"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rs.gov/charities-non-profits/current-edition-of-exempt-organizations-update" TargetMode="External"/><Relationship Id="rId7" Type="http://schemas.openxmlformats.org/officeDocument/2006/relationships/hyperlink" Target="https://www.irs.gov/charities-non-profits/exempt-organizations-business-master-file-extract-eo-bmf"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irs.gov/charities-non-profits/tax-exempt-organization-search-bulk-data-downloads" TargetMode="External"/><Relationship Id="rId5" Type="http://schemas.openxmlformats.org/officeDocument/2006/relationships/hyperlink" Target="https://www.irs.gov/charities-non-profits/search-for-tax-exempt-organizations" TargetMode="External"/><Relationship Id="rId4" Type="http://schemas.openxmlformats.org/officeDocument/2006/relationships/hyperlink" Target="https://www.irs.gov/government-entities/tax-exempt-and-government-entities-newslett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ofutureleaders.ey.com/"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ey.com/en_us/webcasts" TargetMode="External"/><Relationship Id="rId4" Type="http://schemas.openxmlformats.org/officeDocument/2006/relationships/hyperlink" Target="https://taxnews.ey.com/Register/Register.asp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481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128"/>
              </a:defRPr>
            </a:lvl1pPr>
            <a:lvl2pPr marL="726356" indent="-279367">
              <a:defRPr sz="2300">
                <a:solidFill>
                  <a:schemeClr val="tx1"/>
                </a:solidFill>
                <a:latin typeface="Arial" charset="0"/>
                <a:ea typeface="ＭＳ Ｐゴシック" charset="-128"/>
              </a:defRPr>
            </a:lvl2pPr>
            <a:lvl3pPr marL="1117470" indent="-223494">
              <a:defRPr sz="2300">
                <a:solidFill>
                  <a:schemeClr val="tx1"/>
                </a:solidFill>
                <a:latin typeface="Arial" charset="0"/>
                <a:ea typeface="ＭＳ Ｐゴシック" charset="-128"/>
              </a:defRPr>
            </a:lvl3pPr>
            <a:lvl4pPr marL="1564458" indent="-223494">
              <a:defRPr sz="2300">
                <a:solidFill>
                  <a:schemeClr val="tx1"/>
                </a:solidFill>
                <a:latin typeface="Arial" charset="0"/>
                <a:ea typeface="ＭＳ Ｐゴシック" charset="-128"/>
              </a:defRPr>
            </a:lvl4pPr>
            <a:lvl5pPr marL="2011447" indent="-223494">
              <a:defRPr sz="2300">
                <a:solidFill>
                  <a:schemeClr val="tx1"/>
                </a:solidFill>
                <a:latin typeface="Arial" charset="0"/>
                <a:ea typeface="ＭＳ Ｐゴシック" charset="-128"/>
              </a:defRPr>
            </a:lvl5pPr>
            <a:lvl6pPr marL="2458434" indent="-223494" eaLnBrk="0" fontAlgn="base" hangingPunct="0">
              <a:spcBef>
                <a:spcPct val="0"/>
              </a:spcBef>
              <a:spcAft>
                <a:spcPct val="0"/>
              </a:spcAft>
              <a:defRPr sz="2300">
                <a:solidFill>
                  <a:schemeClr val="tx1"/>
                </a:solidFill>
                <a:latin typeface="Arial" charset="0"/>
                <a:ea typeface="ＭＳ Ｐゴシック" charset="-128"/>
              </a:defRPr>
            </a:lvl6pPr>
            <a:lvl7pPr marL="2905423" indent="-223494" eaLnBrk="0" fontAlgn="base" hangingPunct="0">
              <a:spcBef>
                <a:spcPct val="0"/>
              </a:spcBef>
              <a:spcAft>
                <a:spcPct val="0"/>
              </a:spcAft>
              <a:defRPr sz="2300">
                <a:solidFill>
                  <a:schemeClr val="tx1"/>
                </a:solidFill>
                <a:latin typeface="Arial" charset="0"/>
                <a:ea typeface="ＭＳ Ｐゴシック" charset="-128"/>
              </a:defRPr>
            </a:lvl7pPr>
            <a:lvl8pPr marL="3352410" indent="-223494" eaLnBrk="0" fontAlgn="base" hangingPunct="0">
              <a:spcBef>
                <a:spcPct val="0"/>
              </a:spcBef>
              <a:spcAft>
                <a:spcPct val="0"/>
              </a:spcAft>
              <a:defRPr sz="2300">
                <a:solidFill>
                  <a:schemeClr val="tx1"/>
                </a:solidFill>
                <a:latin typeface="Arial" charset="0"/>
                <a:ea typeface="ＭＳ Ｐゴシック" charset="-128"/>
              </a:defRPr>
            </a:lvl8pPr>
            <a:lvl9pPr marL="3799399" indent="-223494" eaLnBrk="0" fontAlgn="base" hangingPunct="0">
              <a:spcBef>
                <a:spcPct val="0"/>
              </a:spcBef>
              <a:spcAft>
                <a:spcPct val="0"/>
              </a:spcAft>
              <a:defRPr sz="2300">
                <a:solidFill>
                  <a:schemeClr val="tx1"/>
                </a:solidFill>
                <a:latin typeface="Arial" charset="0"/>
                <a:ea typeface="ＭＳ Ｐゴシック" charset="-128"/>
              </a:defRPr>
            </a:lvl9pPr>
          </a:lstStyle>
          <a:p>
            <a:pPr defTabSz="879378">
              <a:defRPr/>
            </a:pPr>
            <a:fld id="{949C15A5-5A0F-4B91-AD67-A2A8DA2B1BDE}" type="slidenum">
              <a:rPr lang="en-US" altLang="en-US" sz="1000">
                <a:solidFill>
                  <a:prstClr val="black"/>
                </a:solidFill>
                <a:latin typeface="Times" charset="0"/>
              </a:rPr>
              <a:pPr defTabSz="879378">
                <a:defRPr/>
              </a:pPr>
              <a:t>40</a:t>
            </a:fld>
            <a:endParaRPr lang="en-US" altLang="en-US" sz="1000" dirty="0">
              <a:solidFill>
                <a:prstClr val="black"/>
              </a:solidFill>
              <a:latin typeface="Time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normAutofit fontScale="85000" lnSpcReduction="10000"/>
          </a:bodyPr>
          <a:lstStyle/>
          <a:p>
            <a:pPr defTabSz="879378">
              <a:defRPr/>
            </a:pPr>
            <a:r>
              <a:rPr lang="en-US" sz="1100" dirty="0">
                <a:latin typeface="Calibri" panose="020F0502020204030204" pitchFamily="34" charset="0"/>
                <a:ea typeface="Times New Roman" panose="02020603050405020304" pitchFamily="18" charset="0"/>
              </a:rPr>
              <a:t>[below demo will be done by going to the links and connecting how these resources are available for technical matters updates and may be used as reference tools for learning; we will walk through specific that will help the listeners understand how to use these resources in their day-to-day operations]</a:t>
            </a:r>
          </a:p>
          <a:p>
            <a:pPr marL="329767" indent="-329767">
              <a:buFont typeface="+mj-lt"/>
              <a:buAutoNum type="arabicPeriod"/>
            </a:pPr>
            <a:endParaRPr lang="en-US" sz="1100" dirty="0">
              <a:latin typeface="Calibri" panose="020F0502020204030204" pitchFamily="34" charset="0"/>
              <a:ea typeface="Times New Roman" panose="02020603050405020304" pitchFamily="18" charset="0"/>
            </a:endParaRPr>
          </a:p>
          <a:p>
            <a:pPr marL="329767" indent="-329767">
              <a:buFont typeface="+mj-lt"/>
              <a:buAutoNum type="arabicPeriod"/>
            </a:pPr>
            <a:endParaRPr lang="en-US" sz="1100" dirty="0">
              <a:latin typeface="Calibri" panose="020F0502020204030204" pitchFamily="34" charset="0"/>
              <a:ea typeface="Times New Roman" panose="02020603050405020304" pitchFamily="18" charset="0"/>
            </a:endParaRPr>
          </a:p>
          <a:p>
            <a:pPr marL="329767" indent="-329767">
              <a:buFont typeface="+mj-lt"/>
              <a:buAutoNum type="arabicPeriod"/>
            </a:pPr>
            <a:r>
              <a:rPr lang="en-US" sz="1100" dirty="0">
                <a:latin typeface="Calibri" panose="020F0502020204030204" pitchFamily="34" charset="0"/>
                <a:ea typeface="Times New Roman" panose="02020603050405020304" pitchFamily="18" charset="0"/>
              </a:rPr>
              <a:t>Exempt Organizations Update Sign Up</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u="sng" dirty="0">
                <a:solidFill>
                  <a:srgbClr val="0563C1"/>
                </a:solidFill>
                <a:latin typeface="Calibri" panose="020F0502020204030204" pitchFamily="34" charset="0"/>
                <a:ea typeface="Times New Roman" panose="02020603050405020304" pitchFamily="18" charset="0"/>
                <a:hlinkClick r:id="rId3"/>
              </a:rPr>
              <a:t>Current Edition of Exempt Organizations Update | Internal Revenue Service (irs.gov)</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dirty="0">
                <a:latin typeface="Calibri" panose="020F0502020204030204" pitchFamily="34" charset="0"/>
                <a:ea typeface="Times New Roman" panose="02020603050405020304" pitchFamily="18" charset="0"/>
              </a:rPr>
              <a:t>Use the link below to subscribe to EO Update, a free e-Newsletter from the IRS Exempt Organizations office. The EO Update newsletter provides information on tax policy, services and information that’s important to tax-exempt organizations including:</a:t>
            </a:r>
            <a:endParaRPr lang="en-US" sz="1100" dirty="0">
              <a:latin typeface="Calibri" panose="020F0502020204030204" pitchFamily="34" charset="0"/>
              <a:ea typeface="Calibri" panose="020F0502020204030204" pitchFamily="34" charset="0"/>
            </a:endParaRPr>
          </a:p>
          <a:p>
            <a:pPr marL="1099223" lvl="2" indent="-219845">
              <a:buFont typeface="+mj-lt"/>
              <a:buAutoNum type="romanLcPeriod"/>
            </a:pPr>
            <a:r>
              <a:rPr lang="en-US" sz="1100" dirty="0">
                <a:latin typeface="Calibri" panose="020F0502020204030204" pitchFamily="34" charset="0"/>
                <a:ea typeface="Calibri" panose="020F0502020204030204" pitchFamily="34" charset="0"/>
              </a:rPr>
              <a:t>News releases from the IRS related to exempt organizations;</a:t>
            </a:r>
          </a:p>
          <a:p>
            <a:pPr marL="1099223" lvl="2" indent="-219845">
              <a:buFont typeface="+mj-lt"/>
              <a:buAutoNum type="romanLcPeriod"/>
            </a:pPr>
            <a:r>
              <a:rPr lang="en-US" sz="1100" dirty="0">
                <a:latin typeface="Calibri" panose="020F0502020204030204" pitchFamily="34" charset="0"/>
                <a:ea typeface="Calibri" panose="020F0502020204030204" pitchFamily="34" charset="0"/>
              </a:rPr>
              <a:t>New forms, guidance and other publications;</a:t>
            </a:r>
          </a:p>
          <a:p>
            <a:pPr marL="1099223" lvl="2" indent="-219845">
              <a:buFont typeface="+mj-lt"/>
              <a:buAutoNum type="romanLcPeriod"/>
            </a:pPr>
            <a:r>
              <a:rPr lang="en-US" sz="1100" dirty="0">
                <a:latin typeface="Calibri" panose="020F0502020204030204" pitchFamily="34" charset="0"/>
                <a:ea typeface="Calibri" panose="020F0502020204030204" pitchFamily="34" charset="0"/>
              </a:rPr>
              <a:t>Changes and additions to the IRS Charities and Nonprofits website</a:t>
            </a:r>
          </a:p>
          <a:p>
            <a:pPr marL="1099223" lvl="2" indent="-219845">
              <a:buFont typeface="+mj-lt"/>
              <a:buAutoNum type="romanLcPeriod"/>
            </a:pPr>
            <a:r>
              <a:rPr lang="en-US" sz="1100" dirty="0">
                <a:latin typeface="Calibri" panose="020F0502020204030204" pitchFamily="34" charset="0"/>
                <a:ea typeface="Calibri" panose="020F0502020204030204" pitchFamily="34" charset="0"/>
              </a:rPr>
              <a:t>Upcoming IRS training and outreach events</a:t>
            </a:r>
          </a:p>
          <a:p>
            <a:pPr marL="329767" indent="-329767">
              <a:buFont typeface="+mj-lt"/>
              <a:buAutoNum type="arabicPeriod"/>
            </a:pPr>
            <a:r>
              <a:rPr lang="en-US" sz="1100" dirty="0">
                <a:solidFill>
                  <a:srgbClr val="000000"/>
                </a:solidFill>
                <a:latin typeface="Calibri" panose="020F0502020204030204" pitchFamily="34" charset="0"/>
                <a:ea typeface="Times New Roman" panose="02020603050405020304" pitchFamily="18" charset="0"/>
              </a:rPr>
              <a:t>Tax-Exempt and Government Entities Newsletter</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u="sng" dirty="0">
                <a:solidFill>
                  <a:srgbClr val="000000"/>
                </a:solidFill>
                <a:latin typeface="Calibri" panose="020F0502020204030204" pitchFamily="34" charset="0"/>
                <a:ea typeface="Times New Roman" panose="02020603050405020304" pitchFamily="18" charset="0"/>
                <a:hlinkClick r:id="rId4"/>
              </a:rPr>
              <a:t>Tax-Exempt and Government Entities Newsletter | Internal Revenue Service (irs.gov)</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dirty="0">
                <a:solidFill>
                  <a:srgbClr val="000000"/>
                </a:solidFill>
                <a:latin typeface="Calibri" panose="020F0502020204030204" pitchFamily="34" charset="0"/>
                <a:ea typeface="Times New Roman" panose="02020603050405020304" pitchFamily="18" charset="0"/>
              </a:rPr>
              <a:t>Updates on webcasts</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dirty="0">
                <a:solidFill>
                  <a:srgbClr val="000000"/>
                </a:solidFill>
                <a:latin typeface="Calibri" panose="020F0502020204030204" pitchFamily="34" charset="0"/>
                <a:ea typeface="Times New Roman" panose="02020603050405020304" pitchFamily="18" charset="0"/>
              </a:rPr>
              <a:t>Articles </a:t>
            </a:r>
            <a:endParaRPr lang="en-US" sz="1100" dirty="0">
              <a:latin typeface="Calibri" panose="020F0502020204030204" pitchFamily="34" charset="0"/>
              <a:ea typeface="Calibri" panose="020F0502020204030204" pitchFamily="34" charset="0"/>
            </a:endParaRPr>
          </a:p>
          <a:p>
            <a:pPr marL="329767" indent="-329767">
              <a:buFont typeface="+mj-lt"/>
              <a:buAutoNum type="arabicPeriod"/>
            </a:pPr>
            <a:r>
              <a:rPr lang="en-US" sz="1100" dirty="0">
                <a:solidFill>
                  <a:srgbClr val="000000"/>
                </a:solidFill>
                <a:latin typeface="Calibri" panose="020F0502020204030204" pitchFamily="34" charset="0"/>
                <a:ea typeface="Times New Roman" panose="02020603050405020304" pitchFamily="18" charset="0"/>
              </a:rPr>
              <a:t>Tax Exempt Organization Search</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u="sng" dirty="0">
                <a:solidFill>
                  <a:srgbClr val="000000"/>
                </a:solidFill>
                <a:latin typeface="Calibri" panose="020F0502020204030204" pitchFamily="34" charset="0"/>
                <a:ea typeface="Times New Roman" panose="02020603050405020304" pitchFamily="18" charset="0"/>
                <a:hlinkClick r:id="rId5"/>
              </a:rPr>
              <a:t>https://www.irs.gov/charities-non-profits/search-for-tax-exempt-organizations</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dirty="0">
                <a:solidFill>
                  <a:srgbClr val="000000"/>
                </a:solidFill>
                <a:latin typeface="Calibri" panose="020F0502020204030204" pitchFamily="34" charset="0"/>
                <a:ea typeface="Times New Roman" panose="02020603050405020304" pitchFamily="18" charset="0"/>
              </a:rPr>
              <a:t>You can check an organization's:</a:t>
            </a:r>
            <a:endParaRPr lang="en-US" sz="1100" dirty="0">
              <a:latin typeface="Calibri" panose="020F0502020204030204" pitchFamily="34" charset="0"/>
              <a:ea typeface="Calibri" panose="020F0502020204030204" pitchFamily="34" charset="0"/>
            </a:endParaRPr>
          </a:p>
          <a:p>
            <a:pPr marL="1099223" lvl="2" indent="-219845">
              <a:buFont typeface="+mj-lt"/>
              <a:buAutoNum type="romanLcPeriod"/>
            </a:pPr>
            <a:r>
              <a:rPr lang="en-US" sz="1100" dirty="0">
                <a:solidFill>
                  <a:srgbClr val="000000"/>
                </a:solidFill>
                <a:latin typeface="Calibri" panose="020F0502020204030204" pitchFamily="34" charset="0"/>
                <a:ea typeface="Calibri" panose="020F0502020204030204" pitchFamily="34" charset="0"/>
              </a:rPr>
              <a:t>Eligibility to receive tax-deductible charitable contributions</a:t>
            </a:r>
            <a:endParaRPr lang="en-US" sz="1100" dirty="0">
              <a:latin typeface="Calibri" panose="020F0502020204030204" pitchFamily="34" charset="0"/>
              <a:ea typeface="Calibri" panose="020F0502020204030204" pitchFamily="34" charset="0"/>
            </a:endParaRPr>
          </a:p>
          <a:p>
            <a:pPr marL="1099223" lvl="2" indent="-219845">
              <a:buFont typeface="+mj-lt"/>
              <a:buAutoNum type="romanLcPeriod"/>
            </a:pPr>
            <a:r>
              <a:rPr lang="en-US" sz="1100" dirty="0">
                <a:solidFill>
                  <a:srgbClr val="000000"/>
                </a:solidFill>
                <a:latin typeface="Calibri" panose="020F0502020204030204" pitchFamily="34" charset="0"/>
                <a:ea typeface="Calibri" panose="020F0502020204030204" pitchFamily="34" charset="0"/>
              </a:rPr>
              <a:t>Review information about the organization's tax-exempt status and filings</a:t>
            </a:r>
            <a:endParaRPr lang="en-US" sz="1100" dirty="0">
              <a:latin typeface="Calibri" panose="020F0502020204030204" pitchFamily="34" charset="0"/>
              <a:ea typeface="Calibri" panose="020F0502020204030204" pitchFamily="34" charset="0"/>
            </a:endParaRPr>
          </a:p>
          <a:p>
            <a:pPr marL="329767" indent="-329767">
              <a:buFont typeface="+mj-lt"/>
              <a:buAutoNum type="arabicPeriod"/>
            </a:pPr>
            <a:r>
              <a:rPr lang="en-US" sz="1100" dirty="0">
                <a:solidFill>
                  <a:srgbClr val="000000"/>
                </a:solidFill>
                <a:latin typeface="Calibri" panose="020F0502020204030204" pitchFamily="34" charset="0"/>
                <a:ea typeface="Times New Roman" panose="02020603050405020304" pitchFamily="18" charset="0"/>
              </a:rPr>
              <a:t>Tax Exempt Organization Search Bulk Data Downloads</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u="sng" dirty="0">
                <a:solidFill>
                  <a:srgbClr val="000000"/>
                </a:solidFill>
                <a:latin typeface="Calibri" panose="020F0502020204030204" pitchFamily="34" charset="0"/>
                <a:ea typeface="Times New Roman" panose="02020603050405020304" pitchFamily="18" charset="0"/>
                <a:hlinkClick r:id="rId6"/>
              </a:rPr>
              <a:t>https://www.irs.gov/charities-non-profits/tax-exempt-organization-search-bulk-data-downloads</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dirty="0">
                <a:solidFill>
                  <a:srgbClr val="000000"/>
                </a:solidFill>
                <a:latin typeface="Calibri" panose="020F0502020204030204" pitchFamily="34" charset="0"/>
                <a:ea typeface="Times New Roman" panose="02020603050405020304" pitchFamily="18" charset="0"/>
              </a:rPr>
              <a:t>You can download data sets of information about organizations' tax-exempt status and filings</a:t>
            </a:r>
            <a:endParaRPr lang="en-US" sz="1100" dirty="0">
              <a:latin typeface="Calibri" panose="020F0502020204030204" pitchFamily="34" charset="0"/>
              <a:ea typeface="Calibri" panose="020F0502020204030204" pitchFamily="34" charset="0"/>
            </a:endParaRPr>
          </a:p>
          <a:p>
            <a:pPr marL="329767" indent="-329767">
              <a:buFont typeface="+mj-lt"/>
              <a:buAutoNum type="arabicPeriod"/>
            </a:pPr>
            <a:r>
              <a:rPr lang="en-US" sz="1100" dirty="0">
                <a:solidFill>
                  <a:srgbClr val="000000"/>
                </a:solidFill>
                <a:latin typeface="Calibri" panose="020F0502020204030204" pitchFamily="34" charset="0"/>
                <a:ea typeface="Times New Roman" panose="02020603050405020304" pitchFamily="18" charset="0"/>
              </a:rPr>
              <a:t>Exempt Organizations Business Master File Extract (EO BMF)</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u="sng" dirty="0">
                <a:solidFill>
                  <a:srgbClr val="000000"/>
                </a:solidFill>
                <a:latin typeface="Calibri" panose="020F0502020204030204" pitchFamily="34" charset="0"/>
                <a:ea typeface="Times New Roman" panose="02020603050405020304" pitchFamily="18" charset="0"/>
                <a:hlinkClick r:id="rId7"/>
              </a:rPr>
              <a:t>https://www.irs.gov/charities-non-profits/exempt-organizations-business-master-file-extract-eo-bmf</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dirty="0">
                <a:solidFill>
                  <a:srgbClr val="000000"/>
                </a:solidFill>
                <a:latin typeface="Calibri" panose="020F0502020204030204" pitchFamily="34" charset="0"/>
                <a:ea typeface="Times New Roman" panose="02020603050405020304" pitchFamily="18" charset="0"/>
              </a:rPr>
              <a:t>has information about organizations that have received a determination of tax-exempt status from IRS. This information is available by state and region for downloading</a:t>
            </a:r>
            <a:endParaRPr lang="en-US" sz="1100" dirty="0">
              <a:latin typeface="Calibri" panose="020F0502020204030204" pitchFamily="34" charset="0"/>
              <a:ea typeface="Calibri" panose="020F0502020204030204" pitchFamily="34" charset="0"/>
            </a:endParaRPr>
          </a:p>
          <a:p>
            <a:pPr marL="329767" indent="-329767">
              <a:buFont typeface="+mj-lt"/>
              <a:buAutoNum type="arabicPeriod"/>
            </a:pPr>
            <a:r>
              <a:rPr lang="en-US" sz="1100" dirty="0">
                <a:solidFill>
                  <a:srgbClr val="000000"/>
                </a:solidFill>
                <a:latin typeface="Calibri" panose="020F0502020204030204" pitchFamily="34" charset="0"/>
                <a:ea typeface="Times New Roman" panose="02020603050405020304" pitchFamily="18" charset="0"/>
              </a:rPr>
              <a:t>Open discussion on other news outlets you may use </a:t>
            </a:r>
            <a:endParaRPr lang="en-US" sz="1100" dirty="0">
              <a:latin typeface="Calibri" panose="020F0502020204030204" pitchFamily="34" charset="0"/>
              <a:ea typeface="Calibri" panose="020F0502020204030204" pitchFamily="34" charset="0"/>
            </a:endParaRP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59234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42</a:t>
            </a:fld>
            <a:endParaRPr lang="en-GB" dirty="0">
              <a:solidFill>
                <a:prstClr val="black"/>
              </a:solidFill>
            </a:endParaRPr>
          </a:p>
        </p:txBody>
      </p:sp>
    </p:spTree>
    <p:extLst>
      <p:ext uri="{BB962C8B-B14F-4D97-AF65-F5344CB8AC3E}">
        <p14:creationId xmlns:p14="http://schemas.microsoft.com/office/powerpoint/2010/main" val="251307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52</a:t>
            </a:fld>
            <a:endParaRPr lang="en-GB" dirty="0">
              <a:solidFill>
                <a:prstClr val="black"/>
              </a:solidFill>
            </a:endParaRPr>
          </a:p>
        </p:txBody>
      </p:sp>
    </p:spTree>
    <p:extLst>
      <p:ext uri="{BB962C8B-B14F-4D97-AF65-F5344CB8AC3E}">
        <p14:creationId xmlns:p14="http://schemas.microsoft.com/office/powerpoint/2010/main" val="406488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54</a:t>
            </a:fld>
            <a:endParaRPr lang="en-GB" dirty="0">
              <a:solidFill>
                <a:prstClr val="black"/>
              </a:solidFill>
            </a:endParaRPr>
          </a:p>
        </p:txBody>
      </p:sp>
    </p:spTree>
    <p:extLst>
      <p:ext uri="{BB962C8B-B14F-4D97-AF65-F5344CB8AC3E}">
        <p14:creationId xmlns:p14="http://schemas.microsoft.com/office/powerpoint/2010/main" val="270718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59</a:t>
            </a:fld>
            <a:endParaRPr lang="en-GB" dirty="0">
              <a:solidFill>
                <a:prstClr val="black"/>
              </a:solidFill>
            </a:endParaRPr>
          </a:p>
        </p:txBody>
      </p:sp>
    </p:spTree>
    <p:extLst>
      <p:ext uri="{BB962C8B-B14F-4D97-AF65-F5344CB8AC3E}">
        <p14:creationId xmlns:p14="http://schemas.microsoft.com/office/powerpoint/2010/main" val="163217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62</a:t>
            </a:fld>
            <a:endParaRPr lang="en-GB" dirty="0">
              <a:solidFill>
                <a:prstClr val="black"/>
              </a:solidFill>
            </a:endParaRPr>
          </a:p>
        </p:txBody>
      </p:sp>
    </p:spTree>
    <p:extLst>
      <p:ext uri="{BB962C8B-B14F-4D97-AF65-F5344CB8AC3E}">
        <p14:creationId xmlns:p14="http://schemas.microsoft.com/office/powerpoint/2010/main" val="311824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65</a:t>
            </a:fld>
            <a:endParaRPr lang="en-GB" dirty="0">
              <a:solidFill>
                <a:prstClr val="black"/>
              </a:solidFill>
            </a:endParaRPr>
          </a:p>
        </p:txBody>
      </p:sp>
    </p:spTree>
    <p:extLst>
      <p:ext uri="{BB962C8B-B14F-4D97-AF65-F5344CB8AC3E}">
        <p14:creationId xmlns:p14="http://schemas.microsoft.com/office/powerpoint/2010/main" val="1370631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lstStyle/>
          <a:p>
            <a:pPr defTabSz="879378">
              <a:defRPr/>
            </a:pPr>
            <a:endParaRPr lang="en-US" dirty="0"/>
          </a:p>
        </p:txBody>
      </p:sp>
      <p:sp>
        <p:nvSpPr>
          <p:cNvPr id="4" name="Slide Number Placeholder 3"/>
          <p:cNvSpPr>
            <a:spLocks noGrp="1"/>
          </p:cNvSpPr>
          <p:nvPr>
            <p:ph type="sldNum" sz="quarter" idx="5"/>
          </p:nvPr>
        </p:nvSpPr>
        <p:spPr/>
        <p:txBody>
          <a:bodyPr/>
          <a:lstStyle/>
          <a:p>
            <a:pPr defTabSz="879378">
              <a:defRPr/>
            </a:pPr>
            <a:fld id="{5B43D19E-BFDB-4C92-8EDD-32EDDA8F41DF}" type="slidenum">
              <a:rPr lang="en-GB">
                <a:solidFill>
                  <a:prstClr val="black"/>
                </a:solidFill>
              </a:rPr>
              <a:pPr defTabSz="879378">
                <a:defRPr/>
              </a:pPr>
              <a:t>67</a:t>
            </a:fld>
            <a:endParaRPr lang="en-GB" dirty="0">
              <a:solidFill>
                <a:prstClr val="black"/>
              </a:solidFill>
            </a:endParaRPr>
          </a:p>
        </p:txBody>
      </p:sp>
    </p:spTree>
    <p:extLst>
      <p:ext uri="{BB962C8B-B14F-4D97-AF65-F5344CB8AC3E}">
        <p14:creationId xmlns:p14="http://schemas.microsoft.com/office/powerpoint/2010/main" val="337300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69</a:t>
            </a:fld>
            <a:endParaRPr lang="en-GB" dirty="0">
              <a:solidFill>
                <a:prstClr val="black"/>
              </a:solidFill>
            </a:endParaRPr>
          </a:p>
        </p:txBody>
      </p:sp>
    </p:spTree>
    <p:extLst>
      <p:ext uri="{BB962C8B-B14F-4D97-AF65-F5344CB8AC3E}">
        <p14:creationId xmlns:p14="http://schemas.microsoft.com/office/powerpoint/2010/main" val="21945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xfrm>
            <a:off x="1092200" y="673100"/>
            <a:ext cx="4486275" cy="3365500"/>
          </a:xfrm>
          <a:ln/>
        </p:spPr>
      </p:sp>
      <p:sp>
        <p:nvSpPr>
          <p:cNvPr id="2" name="Notes Placeholder 1"/>
          <p:cNvSpPr>
            <a:spLocks noGrp="1"/>
          </p:cNvSpPr>
          <p:nvPr>
            <p:ph type="body" sz="quarter" idx="10"/>
          </p:nvPr>
        </p:nvSpPr>
        <p:spPr/>
        <p:txBody>
          <a:bodyPr/>
          <a:lstStyle/>
          <a:p>
            <a:pPr defTabSz="879378" eaLnBrk="0" fontAlgn="base" hangingPunct="0">
              <a:spcBef>
                <a:spcPct val="30000"/>
              </a:spcBef>
              <a:spcAft>
                <a:spcPct val="0"/>
              </a:spcAft>
              <a:defRPr/>
            </a:pPr>
            <a:r>
              <a:rPr lang="en-US" b="1" dirty="0"/>
              <a:t>Review</a:t>
            </a:r>
            <a:r>
              <a:rPr lang="en-US" dirty="0"/>
              <a:t> the TRACOM definition of SOCIAL STYLE.</a:t>
            </a:r>
          </a:p>
          <a:p>
            <a:pPr defTabSz="879378" eaLnBrk="0" fontAlgn="base" hangingPunct="0">
              <a:spcBef>
                <a:spcPct val="30000"/>
              </a:spcBef>
              <a:spcAft>
                <a:spcPct val="0"/>
              </a:spcAft>
              <a:defRPr/>
            </a:pPr>
            <a:endParaRPr lang="en-US" dirty="0"/>
          </a:p>
          <a:p>
            <a:pPr defTabSz="879378" eaLnBrk="0" fontAlgn="base" hangingPunct="0">
              <a:spcBef>
                <a:spcPct val="30000"/>
              </a:spcBef>
              <a:spcAft>
                <a:spcPct val="0"/>
              </a:spcAft>
              <a:defRPr/>
            </a:pPr>
            <a:r>
              <a:rPr lang="en-US" dirty="0"/>
              <a:t>One caveat to today’s assessments: Many</a:t>
            </a:r>
            <a:r>
              <a:rPr lang="en-US" baseline="0" dirty="0"/>
              <a:t> of you have either taken the Social Styles assessment in the past. Some of you took the assessment this time, and will receive your assessments in a little while. Typically the Social Styles assessment is sent to others in the firm that you’ve worked with in the past, and they fill out the assessment, in addition to your self-assessment. For those of you who took the assessment this time, it was only filled out by you. We were given special permission to give these assessments before the normal course for this CF meeting. So, while Social Style is typically the average of what your peers observed as your behavioral type, your Social Style will be your perception of your behavior, which sometimes varies from how others perceive you. If you weren’t able to complete the assessment, you will receive an assessment that says ”SAMPLE” and provides generic results.</a:t>
            </a: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10</a:t>
            </a:fld>
            <a:endParaRPr lang="en-GB" dirty="0">
              <a:solidFill>
                <a:prstClr val="black"/>
              </a:solidFill>
            </a:endParaRPr>
          </a:p>
        </p:txBody>
      </p:sp>
    </p:spTree>
    <p:extLst>
      <p:ext uri="{BB962C8B-B14F-4D97-AF65-F5344CB8AC3E}">
        <p14:creationId xmlns:p14="http://schemas.microsoft.com/office/powerpoint/2010/main" val="34649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092200" y="673100"/>
            <a:ext cx="4486275" cy="3365500"/>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a:p>
          <a:p>
            <a:pPr defTabSz="879378" fontAlgn="base">
              <a:spcBef>
                <a:spcPct val="30000"/>
              </a:spcBef>
              <a:spcAft>
                <a:spcPct val="0"/>
              </a:spcAft>
              <a:defRPr/>
            </a:pPr>
            <a:r>
              <a:rPr lang="en-US" dirty="0"/>
              <a:t>learn how to meet the needs of others so we can build stronger relationships.</a:t>
            </a:r>
          </a:p>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092200" y="673100"/>
            <a:ext cx="4486275" cy="3365500"/>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0" dirty="0"/>
              <a:t>Social</a:t>
            </a:r>
            <a:r>
              <a:rPr lang="en-US" b="0" baseline="0" dirty="0"/>
              <a:t> styles are measured on a 2x2 matrix, with assertiveness on the horizontal axis and responsiveness on the vertical access. It’s a continuum. Let’s talk about assertiveness first.</a:t>
            </a:r>
            <a:endParaRPr lang="en-US" b="0" dirty="0"/>
          </a:p>
          <a:p>
            <a:pPr eaLnBrk="1" hangingPunct="1"/>
            <a:endParaRPr lang="en-US" b="1" dirty="0"/>
          </a:p>
          <a:p>
            <a:pPr eaLnBrk="1" hangingPunct="1"/>
            <a:r>
              <a:rPr lang="en-US" b="1" dirty="0"/>
              <a:t>Discuss</a:t>
            </a:r>
            <a:r>
              <a:rPr lang="en-US" dirty="0"/>
              <a:t> the Assertiveness dimension of behavior.</a:t>
            </a:r>
            <a:endParaRPr lang="en-US" b="1" dirty="0"/>
          </a:p>
          <a:p>
            <a:pPr eaLnBrk="1" hangingPunct="1"/>
            <a:r>
              <a:rPr lang="en-US" b="1" dirty="0"/>
              <a:t>Review </a:t>
            </a:r>
            <a:r>
              <a:rPr lang="en-US" dirty="0"/>
              <a:t>the definition by reading it aloud — emphasize the word “tending.” It’s the way in which we initiate actions by others.</a:t>
            </a:r>
          </a:p>
          <a:p>
            <a:pPr eaLnBrk="1" hangingPunct="1"/>
            <a:r>
              <a:rPr lang="en-US" dirty="0"/>
              <a:t>On the slide, we have used A, B, C and D as quadrants to break this down better. By definition, 25% of the population would fall into A, B, C and D.</a:t>
            </a:r>
          </a:p>
          <a:p>
            <a:pPr marL="439630" lvl="1" indent="-265610"/>
            <a:r>
              <a:rPr lang="en-US" dirty="0"/>
              <a:t>If you are at Level A: more Tell Assertive than you would expect to find in 75% of the general population.</a:t>
            </a:r>
          </a:p>
          <a:p>
            <a:pPr marL="439630" lvl="1" indent="-265610"/>
            <a:r>
              <a:rPr lang="en-US" dirty="0"/>
              <a:t>If you are at Level B: more Tell Assertive than 50% of the population - however, not as much Tell Assertive as 25% of the population.</a:t>
            </a:r>
          </a:p>
          <a:p>
            <a:pPr marL="439630" lvl="1" indent="-265610"/>
            <a:r>
              <a:rPr lang="en-US" dirty="0"/>
              <a:t>If you are at Level C: more Ask Assertive than 50% of the population and more Tell Assertive than 25% of the population.</a:t>
            </a:r>
          </a:p>
          <a:p>
            <a:pPr marL="439630" lvl="1" indent="-265610"/>
            <a:r>
              <a:rPr lang="en-US" dirty="0"/>
              <a:t>If you are at Level D: most Ask Assertive of the total population 75% of the general population is seen as more Tell Assertive than people found at this level.</a:t>
            </a:r>
          </a:p>
          <a:p>
            <a:pPr eaLnBrk="1" hangingPunct="1"/>
            <a:r>
              <a:rPr lang="en-US" dirty="0"/>
              <a:t>Now let’s look at some of the descriptors of this behavior.</a:t>
            </a:r>
          </a:p>
          <a:p>
            <a:endParaRPr lang="en-US" dirty="0"/>
          </a:p>
          <a:p>
            <a:pPr eaLnBrk="1" hangingPunct="1"/>
            <a:endParaRPr lang="en-US" dirty="0"/>
          </a:p>
        </p:txBody>
      </p:sp>
    </p:spTree>
    <p:extLst>
      <p:ext uri="{BB962C8B-B14F-4D97-AF65-F5344CB8AC3E}">
        <p14:creationId xmlns:p14="http://schemas.microsoft.com/office/powerpoint/2010/main" val="346766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092200" y="673100"/>
            <a:ext cx="4486275" cy="3365500"/>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Walk </a:t>
            </a:r>
            <a:r>
              <a:rPr lang="en-US" dirty="0"/>
              <a:t>the participants through the list of descriptors of the verbal and non-verbal adjectives for an ask assertive or tell assertive.</a:t>
            </a:r>
          </a:p>
          <a:p>
            <a:pPr marL="439630" lvl="1" indent="-265610"/>
            <a:r>
              <a:rPr lang="en-US" dirty="0"/>
              <a:t>It is a continuum on how forcefully a person presents him or herself when interacting with others. </a:t>
            </a:r>
          </a:p>
          <a:p>
            <a:pPr marL="439630" lvl="1" indent="-265610"/>
            <a:r>
              <a:rPr lang="en-US" dirty="0"/>
              <a:t>It is NOT whether they are asking you questions or giving you information (telling). What you are looking for are these verbal and non-verbal cues.</a:t>
            </a:r>
          </a:p>
          <a:p>
            <a:pPr eaLnBrk="1" hangingPunct="1"/>
            <a:r>
              <a:rPr lang="en-US" b="1" dirty="0"/>
              <a:t>See</a:t>
            </a:r>
            <a:r>
              <a:rPr lang="en-US" dirty="0"/>
              <a:t> if the participants can tell you what they think so far about you as their facilitator. Do they see you as more ask assertive or tell assertive?</a:t>
            </a:r>
          </a:p>
          <a:p>
            <a:pPr eaLnBrk="1" hangingPunct="1"/>
            <a:endParaRPr lang="en-US" dirty="0"/>
          </a:p>
          <a:p>
            <a:pPr eaLnBrk="1" hangingPunct="1"/>
            <a:r>
              <a:rPr lang="en-US" b="1" dirty="0"/>
              <a:t>ANNOTATION Stamp where they fall on the scale</a:t>
            </a:r>
          </a:p>
          <a:p>
            <a:pPr eaLnBrk="1" hangingPunct="1"/>
            <a:r>
              <a:rPr lang="en-US" b="1" dirty="0"/>
              <a:t>Differences virtually or in person?</a:t>
            </a:r>
          </a:p>
          <a:p>
            <a:endParaRPr lang="en-US" dirty="0"/>
          </a:p>
          <a:p>
            <a:pPr eaLnBrk="1" hangingPunct="1"/>
            <a:endParaRPr lang="en-US" dirty="0"/>
          </a:p>
        </p:txBody>
      </p:sp>
    </p:spTree>
    <p:extLst>
      <p:ext uri="{BB962C8B-B14F-4D97-AF65-F5344CB8AC3E}">
        <p14:creationId xmlns:p14="http://schemas.microsoft.com/office/powerpoint/2010/main" val="3297904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092200" y="673100"/>
            <a:ext cx="4486275" cy="3365500"/>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defRPr/>
            </a:pPr>
            <a:r>
              <a:rPr lang="en-US" b="1" dirty="0"/>
              <a:t>Discuss</a:t>
            </a:r>
            <a:r>
              <a:rPr lang="en-US" dirty="0"/>
              <a:t> responsiveness.</a:t>
            </a:r>
          </a:p>
          <a:p>
            <a:pPr marL="439630" lvl="1" indent="-265610">
              <a:defRPr/>
            </a:pPr>
            <a:r>
              <a:rPr lang="en-US" dirty="0"/>
              <a:t>This is an indicator on how people display their emotions. </a:t>
            </a:r>
          </a:p>
          <a:p>
            <a:pPr marL="439630" lvl="1" indent="-265610">
              <a:defRPr/>
            </a:pPr>
            <a:r>
              <a:rPr lang="en-US" dirty="0"/>
              <a:t>These four quadrants are similar to the other one that we saw from assertiveness. </a:t>
            </a:r>
          </a:p>
          <a:p>
            <a:pPr marL="439630" lvl="1" indent="-265610">
              <a:defRPr/>
            </a:pPr>
            <a:r>
              <a:rPr lang="en-US" dirty="0"/>
              <a:t>This is another continuum that is displayed in quartiles from more controlled (1) to more emoting a (4). </a:t>
            </a:r>
          </a:p>
          <a:p>
            <a:pPr marL="439630" lvl="1" indent="-265610">
              <a:defRPr/>
            </a:pPr>
            <a:r>
              <a:rPr lang="en-US" dirty="0"/>
              <a:t>The population is divided in a way that results in 25% of people falling into each quartile.</a:t>
            </a:r>
          </a:p>
          <a:p>
            <a:pPr marL="439630" lvl="1" indent="-265610">
              <a:defRPr/>
            </a:pPr>
            <a:r>
              <a:rPr lang="en-US" dirty="0"/>
              <a:t>Level 1 are the most emotionally controlled of people. They are more controlled than 75% of the population and profile as either Analytical or Driving.</a:t>
            </a:r>
          </a:p>
          <a:p>
            <a:pPr marL="439630" lvl="1" indent="-265610">
              <a:defRPr/>
            </a:pPr>
            <a:r>
              <a:rPr lang="en-US" dirty="0"/>
              <a:t>Level 2 are people more emotionally controlled than 50% of the population and are more emoting than 25% of the population. They also profile as Analytical or Driving.</a:t>
            </a:r>
          </a:p>
          <a:p>
            <a:pPr marL="439630" lvl="1" indent="-265610">
              <a:defRPr/>
            </a:pPr>
            <a:r>
              <a:rPr lang="en-US" dirty="0"/>
              <a:t>Level 3 are individuals that are more emoting than 50% of the population. They are more controlled than 25% of the population and profile as either Expressive or Amiable.</a:t>
            </a:r>
          </a:p>
          <a:p>
            <a:pPr marL="439630" lvl="1" indent="-265610">
              <a:defRPr/>
            </a:pPr>
            <a:r>
              <a:rPr lang="en-US" dirty="0"/>
              <a:t>Level 4 are individuals that are the most emoting of people. They are more emoting than 75% of the population, and profile as either Expressive or Amiable.</a:t>
            </a:r>
          </a:p>
          <a:p>
            <a:pPr eaLnBrk="1" hangingPunct="1">
              <a:defRPr/>
            </a:pPr>
            <a:endParaRPr lang="en-US" dirty="0"/>
          </a:p>
          <a:p>
            <a:pPr eaLnBrk="1" hangingPunct="1">
              <a:defRPr/>
            </a:pPr>
            <a:r>
              <a:rPr lang="en-US" dirty="0"/>
              <a:t>The next slides will give us a list of the behaviors.</a:t>
            </a:r>
          </a:p>
          <a:p>
            <a:pPr eaLnBrk="1" hangingPunct="1"/>
            <a:endParaRPr lang="en-US" dirty="0"/>
          </a:p>
        </p:txBody>
      </p:sp>
    </p:spTree>
    <p:extLst>
      <p:ext uri="{BB962C8B-B14F-4D97-AF65-F5344CB8AC3E}">
        <p14:creationId xmlns:p14="http://schemas.microsoft.com/office/powerpoint/2010/main" val="2589130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092200" y="673100"/>
            <a:ext cx="4486275" cy="3365500"/>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Continue</a:t>
            </a:r>
            <a:r>
              <a:rPr lang="en-US" dirty="0"/>
              <a:t> to discuss responsiveness.</a:t>
            </a:r>
          </a:p>
          <a:p>
            <a:pPr marL="439630" lvl="1" indent="-218290"/>
            <a:r>
              <a:rPr lang="en-US" dirty="0"/>
              <a:t>People who are more controlling tend to focus on task, speak about facts, and talk in a monotone voice. They are somewhat rigid, do not move their hands while talking, and have controlled facial expressions. </a:t>
            </a:r>
          </a:p>
          <a:p>
            <a:pPr marL="439630" lvl="1" indent="-218290"/>
            <a:r>
              <a:rPr lang="en-US" dirty="0"/>
              <a:t>People who are more emoting tend to focus on people, use stories when talking, and use more inflections in their voices. They are casual and animated and tend to gesticulate with their hands while talking.</a:t>
            </a:r>
          </a:p>
          <a:p>
            <a:pPr eaLnBrk="1" hangingPunct="1"/>
            <a:r>
              <a:rPr lang="en-US" b="1" dirty="0"/>
              <a:t>Make</a:t>
            </a:r>
            <a:r>
              <a:rPr lang="en-US" dirty="0"/>
              <a:t> the distinction between emoting and emotional. Emoting relates to how people express themselves, not how they feel.</a:t>
            </a:r>
          </a:p>
          <a:p>
            <a:pPr eaLnBrk="1" hangingPunct="1"/>
            <a:endParaRPr lang="en-US" dirty="0"/>
          </a:p>
          <a:p>
            <a:pPr defTabSz="879378">
              <a:defRPr/>
            </a:pPr>
            <a:r>
              <a:rPr lang="en-US" b="1" dirty="0"/>
              <a:t>ANNOTATION Stamp where they fall on the scale on the MIDDLE line</a:t>
            </a:r>
          </a:p>
          <a:p>
            <a:pPr eaLnBrk="1" hangingPunct="1"/>
            <a:endParaRPr lang="en-US" dirty="0"/>
          </a:p>
        </p:txBody>
      </p:sp>
    </p:spTree>
    <p:extLst>
      <p:ext uri="{BB962C8B-B14F-4D97-AF65-F5344CB8AC3E}">
        <p14:creationId xmlns:p14="http://schemas.microsoft.com/office/powerpoint/2010/main" val="596183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fontScale="32500" lnSpcReduction="20000"/>
          </a:bodyPr>
          <a:lstStyle/>
          <a:p>
            <a:pPr eaLnBrk="1" hangingPunct="1"/>
            <a:r>
              <a:rPr lang="en-US" b="1" dirty="0"/>
              <a:t>Discuss</a:t>
            </a:r>
            <a:r>
              <a:rPr lang="en-US" dirty="0"/>
              <a:t> SOCIAL STYLE.</a:t>
            </a:r>
          </a:p>
          <a:p>
            <a:pPr marL="422792" lvl="1" indent="-255437"/>
            <a:r>
              <a:rPr lang="en-US" dirty="0"/>
              <a:t>Now that we understand assertiveness and responsiveness and their verbal and non-verbal behaviors, we can now get into more detail about each style and discuss the highlights.</a:t>
            </a:r>
          </a:p>
          <a:p>
            <a:pPr marL="422792" lvl="1" indent="-255437"/>
            <a:endParaRPr lang="en-US" dirty="0"/>
          </a:p>
          <a:p>
            <a:r>
              <a:rPr lang="en-US" b="1" dirty="0">
                <a:latin typeface="Arial" charset="0"/>
              </a:rPr>
              <a:t>ABCs of the Driving Style </a:t>
            </a:r>
          </a:p>
          <a:p>
            <a:r>
              <a:rPr lang="en-US" b="1" dirty="0">
                <a:latin typeface="Arial" charset="0"/>
              </a:rPr>
              <a:t>A. Actions Toward Others </a:t>
            </a:r>
            <a:endParaRPr lang="en-US" dirty="0">
              <a:latin typeface="Arial" charset="0"/>
            </a:endParaRPr>
          </a:p>
          <a:p>
            <a:r>
              <a:rPr lang="en-US" dirty="0">
                <a:latin typeface="Arial" charset="0"/>
              </a:rPr>
              <a:t>The Driving Style person is typically more oriented toward results and tasks than toward relationships and</a:t>
            </a:r>
            <a:br>
              <a:rPr lang="en-US" dirty="0">
                <a:latin typeface="Arial" charset="0"/>
              </a:rPr>
            </a:br>
            <a:r>
              <a:rPr lang="en-US" dirty="0">
                <a:latin typeface="Arial" charset="0"/>
              </a:rPr>
              <a:t>people. They are typically described as cool, less personable, guarded and at times aloof. They typically do</a:t>
            </a:r>
            <a:br>
              <a:rPr lang="en-US" dirty="0">
                <a:latin typeface="Arial" charset="0"/>
              </a:rPr>
            </a:br>
            <a:r>
              <a:rPr lang="en-US" dirty="0">
                <a:latin typeface="Arial" charset="0"/>
              </a:rPr>
              <a:t>not openly show their feelings or reveal the depth of their emotions.</a:t>
            </a:r>
          </a:p>
          <a:p>
            <a:r>
              <a:rPr lang="en-US" b="1" dirty="0">
                <a:latin typeface="Arial" charset="0"/>
              </a:rPr>
              <a:t>B. Best Use of Time</a:t>
            </a:r>
            <a:endParaRPr lang="en-US" dirty="0">
              <a:latin typeface="Arial" charset="0"/>
            </a:endParaRPr>
          </a:p>
          <a:p>
            <a:r>
              <a:rPr lang="en-US" dirty="0">
                <a:latin typeface="Arial" charset="0"/>
              </a:rPr>
              <a:t>Driving Style people have little tolerance for actions they deem a waste of time. They prefer getting to the point</a:t>
            </a:r>
            <a:br>
              <a:rPr lang="en-US" dirty="0">
                <a:latin typeface="Arial" charset="0"/>
              </a:rPr>
            </a:br>
            <a:r>
              <a:rPr lang="en-US" dirty="0">
                <a:latin typeface="Arial" charset="0"/>
              </a:rPr>
              <a:t>and staying on target. They prefer others to show respect for time by sticking to a schedule.</a:t>
            </a:r>
          </a:p>
          <a:p>
            <a:r>
              <a:rPr lang="en-US" b="1" dirty="0">
                <a:latin typeface="Arial" charset="0"/>
              </a:rPr>
              <a:t>C. Customary Approach to Decisions-Making</a:t>
            </a:r>
            <a:endParaRPr lang="en-US" dirty="0">
              <a:latin typeface="Arial" charset="0"/>
            </a:endParaRPr>
          </a:p>
          <a:p>
            <a:r>
              <a:rPr lang="en-US" dirty="0">
                <a:latin typeface="Arial" charset="0"/>
              </a:rPr>
              <a:t>When making a decision, a Driving Style person prefers to be provided with facts, useful information and</a:t>
            </a:r>
            <a:br>
              <a:rPr lang="en-US" dirty="0">
                <a:latin typeface="Arial" charset="0"/>
              </a:rPr>
            </a:br>
            <a:r>
              <a:rPr lang="en-US" dirty="0">
                <a:latin typeface="Arial" charset="0"/>
              </a:rPr>
              <a:t>viable options. Driving Style people enjoy having power and like making their own decisions. They do not like</a:t>
            </a:r>
            <a:br>
              <a:rPr lang="en-US" dirty="0">
                <a:latin typeface="Arial" charset="0"/>
              </a:rPr>
            </a:br>
            <a:r>
              <a:rPr lang="en-US" dirty="0">
                <a:latin typeface="Arial" charset="0"/>
              </a:rPr>
              <a:t>being told what to do. </a:t>
            </a:r>
          </a:p>
          <a:p>
            <a:endParaRPr lang="en-US" dirty="0">
              <a:latin typeface="Arial" charset="0"/>
            </a:endParaRPr>
          </a:p>
          <a:p>
            <a:r>
              <a:rPr lang="en-US" dirty="0">
                <a:latin typeface="Arial" charset="0"/>
              </a:rPr>
              <a:t>Driving Style people are quick to act and are typically comfortable making decisions. They will not hesitate to make decisions that can be risky but that have a good probability of success. They use a rational approach and will not rely on emotions or instinct. Instead, they weigh the benefits and risks of different options, and base their choices on probabilities associated with each option. They will listen to the input of others, but in the end they tend to rely on their own opinions and like to make decisions alone.</a:t>
            </a:r>
          </a:p>
          <a:p>
            <a:pPr hangingPunct="0"/>
            <a:endParaRPr lang="en-US" dirty="0">
              <a:latin typeface="Arial" charset="0"/>
            </a:endParaRPr>
          </a:p>
          <a:p>
            <a:r>
              <a:rPr lang="en-US" b="1" dirty="0">
                <a:latin typeface="Arial" charset="0"/>
              </a:rPr>
              <a:t>ABCs of the Amiable Style </a:t>
            </a:r>
          </a:p>
          <a:p>
            <a:r>
              <a:rPr lang="en-US" b="1" dirty="0">
                <a:latin typeface="Arial" charset="0"/>
              </a:rPr>
              <a:t>A. Actions Toward Others </a:t>
            </a:r>
            <a:endParaRPr lang="en-US" dirty="0">
              <a:latin typeface="Arial" charset="0"/>
            </a:endParaRPr>
          </a:p>
          <a:p>
            <a:r>
              <a:rPr lang="en-US" dirty="0">
                <a:latin typeface="Arial" charset="0"/>
              </a:rPr>
              <a:t>The Amiable Style is the most “people oriented” of the four Styles. To this Style, people count as people rather</a:t>
            </a:r>
            <a:br>
              <a:rPr lang="en-US" dirty="0">
                <a:latin typeface="Arial" charset="0"/>
              </a:rPr>
            </a:br>
            <a:r>
              <a:rPr lang="en-US" dirty="0">
                <a:latin typeface="Arial" charset="0"/>
              </a:rPr>
              <a:t>than a way to achieve results or recognition. The Amiable person prefers cooperating or collaborating with</a:t>
            </a:r>
            <a:br>
              <a:rPr lang="en-US" dirty="0">
                <a:latin typeface="Arial" charset="0"/>
              </a:rPr>
            </a:br>
            <a:r>
              <a:rPr lang="en-US" dirty="0">
                <a:latin typeface="Arial" charset="0"/>
              </a:rPr>
              <a:t>others to competing with them.</a:t>
            </a:r>
          </a:p>
          <a:p>
            <a:r>
              <a:rPr lang="en-US" b="1" dirty="0">
                <a:latin typeface="Arial" charset="0"/>
              </a:rPr>
              <a:t>B. Best Use of Time</a:t>
            </a:r>
            <a:endParaRPr lang="en-US" dirty="0">
              <a:latin typeface="Arial" charset="0"/>
            </a:endParaRPr>
          </a:p>
          <a:p>
            <a:r>
              <a:rPr lang="en-US" dirty="0">
                <a:latin typeface="Arial" charset="0"/>
              </a:rPr>
              <a:t>The Amiable Style person tends to move slowly with less time discipline. They prefer to avoid direct</a:t>
            </a:r>
            <a:br>
              <a:rPr lang="en-US" dirty="0">
                <a:latin typeface="Arial" charset="0"/>
              </a:rPr>
            </a:br>
            <a:r>
              <a:rPr lang="en-US" dirty="0">
                <a:latin typeface="Arial" charset="0"/>
              </a:rPr>
              <a:t>confrontations. They want time for small talk and socializing before moving to the matter at hand.</a:t>
            </a:r>
          </a:p>
          <a:p>
            <a:r>
              <a:rPr lang="en-US" b="1" dirty="0">
                <a:latin typeface="Arial" charset="0"/>
              </a:rPr>
              <a:t>C. Customary Approach to Decisions-Making</a:t>
            </a:r>
            <a:endParaRPr lang="en-US" dirty="0">
              <a:latin typeface="Arial" charset="0"/>
            </a:endParaRPr>
          </a:p>
          <a:p>
            <a:r>
              <a:rPr lang="en-US" dirty="0">
                <a:latin typeface="Arial" charset="0"/>
              </a:rPr>
              <a:t>The Amiable Style person values the input of others. Their decision-making process can be influenced by</a:t>
            </a:r>
            <a:br>
              <a:rPr lang="en-US" dirty="0">
                <a:latin typeface="Arial" charset="0"/>
              </a:rPr>
            </a:br>
            <a:r>
              <a:rPr lang="en-US" dirty="0">
                <a:latin typeface="Arial" charset="0"/>
              </a:rPr>
              <a:t>others. They are not risk-takers and attempt to reduce risk by ensuring actions will not damage ongoing</a:t>
            </a:r>
            <a:br>
              <a:rPr lang="en-US" dirty="0">
                <a:latin typeface="Arial" charset="0"/>
              </a:rPr>
            </a:br>
            <a:r>
              <a:rPr lang="en-US" dirty="0">
                <a:latin typeface="Arial" charset="0"/>
              </a:rPr>
              <a:t>personal relationships. </a:t>
            </a:r>
          </a:p>
          <a:p>
            <a:endParaRPr lang="en-US" dirty="0">
              <a:latin typeface="Arial" charset="0"/>
            </a:endParaRPr>
          </a:p>
          <a:p>
            <a:pPr defTabSz="879378" eaLnBrk="0" fontAlgn="base" hangingPunct="0">
              <a:spcBef>
                <a:spcPct val="30000"/>
              </a:spcBef>
              <a:spcAft>
                <a:spcPct val="0"/>
              </a:spcAft>
              <a:defRPr/>
            </a:pPr>
            <a:r>
              <a:rPr lang="en-US" dirty="0">
                <a:latin typeface="Arial" charset="0"/>
              </a:rPr>
              <a:t>Amiable Style people usually will not rush into decisions, at least not with decisions that have broad implications or involve risk and dramatic change. They want reassurance that decisions will not result in dramatic changes to the status quo or any sort of damage to meaningful relationships. They rely on their own feelings about a decision, and also on the input of others whom they trust. They usually won’t make decisions in isolation. Instead they will seek the opinions of people close to them, and will include these opinions as a large factor in their decision process.</a:t>
            </a:r>
            <a:endParaRPr lang="en-US" b="1" dirty="0"/>
          </a:p>
          <a:p>
            <a:endParaRPr lang="en-US" dirty="0">
              <a:latin typeface="Arial" charset="0"/>
            </a:endParaRPr>
          </a:p>
          <a:p>
            <a:pPr hangingPunct="0"/>
            <a:endParaRPr lang="en-US" dirty="0">
              <a:latin typeface="Arial" charset="0"/>
            </a:endParaRPr>
          </a:p>
          <a:p>
            <a:r>
              <a:rPr lang="en-US" b="1" dirty="0">
                <a:latin typeface="Arial" charset="0"/>
              </a:rPr>
              <a:t>ABCs of the Analytical Style </a:t>
            </a:r>
          </a:p>
          <a:p>
            <a:r>
              <a:rPr lang="en-US" b="1" dirty="0">
                <a:latin typeface="Arial" charset="0"/>
              </a:rPr>
              <a:t> A. Actions Toward Others </a:t>
            </a:r>
            <a:endParaRPr lang="en-US" dirty="0">
              <a:latin typeface="Arial" charset="0"/>
            </a:endParaRPr>
          </a:p>
          <a:p>
            <a:r>
              <a:rPr lang="en-US" dirty="0">
                <a:latin typeface="Arial" charset="0"/>
              </a:rPr>
              <a:t>The Analytical Style person can appear uncommunicative, distant and cool. These people are cooperative as</a:t>
            </a:r>
            <a:br>
              <a:rPr lang="en-US" dirty="0">
                <a:latin typeface="Arial" charset="0"/>
              </a:rPr>
            </a:br>
            <a:r>
              <a:rPr lang="en-US" dirty="0">
                <a:latin typeface="Arial" charset="0"/>
              </a:rPr>
              <a:t>long as they have some freedom to organize their own efforts. They tend to be cautious about extending</a:t>
            </a:r>
            <a:br>
              <a:rPr lang="en-US" dirty="0">
                <a:latin typeface="Arial" charset="0"/>
              </a:rPr>
            </a:br>
            <a:r>
              <a:rPr lang="en-US" dirty="0">
                <a:latin typeface="Arial" charset="0"/>
              </a:rPr>
              <a:t>friendships.</a:t>
            </a:r>
          </a:p>
          <a:p>
            <a:r>
              <a:rPr lang="en-US" b="1" dirty="0">
                <a:latin typeface="Arial" charset="0"/>
              </a:rPr>
              <a:t>B. Best Use of Time</a:t>
            </a:r>
            <a:endParaRPr lang="en-US" dirty="0">
              <a:latin typeface="Arial" charset="0"/>
            </a:endParaRPr>
          </a:p>
          <a:p>
            <a:r>
              <a:rPr lang="en-US" dirty="0">
                <a:latin typeface="Arial" charset="0"/>
              </a:rPr>
              <a:t>The Analytical Style person has a strong time discipline coupled with a slow pace to action. He or she moves</a:t>
            </a:r>
            <a:br>
              <a:rPr lang="en-US" dirty="0">
                <a:latin typeface="Arial" charset="0"/>
              </a:rPr>
            </a:br>
            <a:r>
              <a:rPr lang="en-US" dirty="0">
                <a:latin typeface="Arial" charset="0"/>
              </a:rPr>
              <a:t>with deliberateness and takes time to review all facts and available data. They do not respond well to being</a:t>
            </a:r>
            <a:br>
              <a:rPr lang="en-US" dirty="0">
                <a:latin typeface="Arial" charset="0"/>
              </a:rPr>
            </a:br>
            <a:r>
              <a:rPr lang="en-US" dirty="0">
                <a:latin typeface="Arial" charset="0"/>
              </a:rPr>
              <a:t>rushed.</a:t>
            </a:r>
          </a:p>
          <a:p>
            <a:r>
              <a:rPr lang="en-US" b="1" dirty="0">
                <a:latin typeface="Arial" charset="0"/>
              </a:rPr>
              <a:t>C. Customary Approach to Decisions-Making</a:t>
            </a:r>
            <a:endParaRPr lang="en-US" dirty="0">
              <a:latin typeface="Arial" charset="0"/>
            </a:endParaRPr>
          </a:p>
          <a:p>
            <a:r>
              <a:rPr lang="en-US" dirty="0">
                <a:latin typeface="Arial" charset="0"/>
              </a:rPr>
              <a:t>The Analytical Style person tends to make decisions based on facts and verifiable information. They need</a:t>
            </a:r>
            <a:br>
              <a:rPr lang="en-US" dirty="0">
                <a:latin typeface="Arial" charset="0"/>
              </a:rPr>
            </a:br>
            <a:r>
              <a:rPr lang="en-US" dirty="0">
                <a:latin typeface="Arial" charset="0"/>
              </a:rPr>
              <a:t>evidence and want to be sure that decisions made today will be valid in the future.</a:t>
            </a:r>
          </a:p>
          <a:p>
            <a:endParaRPr lang="en-US" dirty="0">
              <a:latin typeface="Arial" charset="0"/>
            </a:endParaRPr>
          </a:p>
          <a:p>
            <a:r>
              <a:rPr lang="en-US" dirty="0">
                <a:latin typeface="Arial" charset="0"/>
              </a:rPr>
              <a:t>Analytical Style people tend to be cautious when making decisions. They don’t like to rush and may also be reluctant to make decisions that involve a lot of risk, unless they feel secure in the outcomes. They strive to be secure in the soundness of their decisions, so they rely on a thoughtful and rational approach. They follow a process for ensuring that they have made the right decision, and this process typically involves a great deal of research and information seeking. Once they have decided on a course of action, they can be very quick to implement it.</a:t>
            </a:r>
          </a:p>
          <a:p>
            <a:pPr hangingPunct="0"/>
            <a:endParaRPr lang="en-US" dirty="0">
              <a:latin typeface="Arial" charset="0"/>
            </a:endParaRPr>
          </a:p>
          <a:p>
            <a:r>
              <a:rPr lang="en-US" b="1" dirty="0">
                <a:latin typeface="Arial" charset="0"/>
              </a:rPr>
              <a:t>ABCs of the Expressive Style </a:t>
            </a:r>
          </a:p>
          <a:p>
            <a:r>
              <a:rPr lang="en-US" b="1" dirty="0">
                <a:latin typeface="Arial" charset="0"/>
              </a:rPr>
              <a:t>A. Actions Toward Others </a:t>
            </a:r>
            <a:endParaRPr lang="en-US" dirty="0">
              <a:latin typeface="Arial" charset="0"/>
            </a:endParaRPr>
          </a:p>
          <a:p>
            <a:r>
              <a:rPr lang="en-US" dirty="0">
                <a:latin typeface="Arial" charset="0"/>
              </a:rPr>
              <a:t>The Expressive Style person appears communicative, fun, exciting, approachable and competitive. They</a:t>
            </a:r>
            <a:br>
              <a:rPr lang="en-US" dirty="0">
                <a:latin typeface="Arial" charset="0"/>
              </a:rPr>
            </a:br>
            <a:r>
              <a:rPr lang="en-US" dirty="0">
                <a:latin typeface="Arial" charset="0"/>
              </a:rPr>
              <a:t>generally approach situations in a more casual manner than other Styles of people. They often openly share</a:t>
            </a:r>
            <a:br>
              <a:rPr lang="en-US" dirty="0">
                <a:latin typeface="Arial" charset="0"/>
              </a:rPr>
            </a:br>
            <a:r>
              <a:rPr lang="en-US" dirty="0">
                <a:latin typeface="Arial" charset="0"/>
              </a:rPr>
              <a:t>their feelings and thoughts with others.</a:t>
            </a:r>
          </a:p>
          <a:p>
            <a:r>
              <a:rPr lang="en-US" b="1" dirty="0">
                <a:latin typeface="Arial" charset="0"/>
              </a:rPr>
              <a:t>B. Best Use of Time</a:t>
            </a:r>
            <a:endParaRPr lang="en-US" dirty="0">
              <a:latin typeface="Arial" charset="0"/>
            </a:endParaRPr>
          </a:p>
          <a:p>
            <a:r>
              <a:rPr lang="en-US" dirty="0">
                <a:latin typeface="Arial" charset="0"/>
              </a:rPr>
              <a:t>The Expressive Style persons tends to move quickly in their actions with less discipline about time. They</a:t>
            </a:r>
            <a:br>
              <a:rPr lang="en-US" dirty="0">
                <a:latin typeface="Arial" charset="0"/>
              </a:rPr>
            </a:br>
            <a:r>
              <a:rPr lang="en-US" dirty="0">
                <a:latin typeface="Arial" charset="0"/>
              </a:rPr>
              <a:t>rapidly get into a social interaction and appreciate others to stimulate them. They often will change course</a:t>
            </a:r>
            <a:br>
              <a:rPr lang="en-US" dirty="0">
                <a:latin typeface="Arial" charset="0"/>
              </a:rPr>
            </a:br>
            <a:r>
              <a:rPr lang="en-US" dirty="0">
                <a:latin typeface="Arial" charset="0"/>
              </a:rPr>
              <a:t>rapidly.</a:t>
            </a:r>
          </a:p>
          <a:p>
            <a:r>
              <a:rPr lang="en-US" b="1" dirty="0">
                <a:latin typeface="Arial" charset="0"/>
              </a:rPr>
              <a:t>C. Customary Approach to Decisions-Making</a:t>
            </a:r>
            <a:endParaRPr lang="en-US" dirty="0">
              <a:latin typeface="Arial" charset="0"/>
            </a:endParaRPr>
          </a:p>
          <a:p>
            <a:r>
              <a:rPr lang="en-US" dirty="0">
                <a:latin typeface="Arial" charset="0"/>
              </a:rPr>
              <a:t>The Expressive Style person tends to take risks based on the opinions of people he or she considers</a:t>
            </a:r>
            <a:br>
              <a:rPr lang="en-US" dirty="0">
                <a:latin typeface="Arial" charset="0"/>
              </a:rPr>
            </a:br>
            <a:r>
              <a:rPr lang="en-US" dirty="0">
                <a:latin typeface="Arial" charset="0"/>
              </a:rPr>
              <a:t>important or successful. Opinions may mean more in decision-making than facts or logic. The Expressive</a:t>
            </a:r>
            <a:br>
              <a:rPr lang="en-US" dirty="0">
                <a:latin typeface="Arial" charset="0"/>
              </a:rPr>
            </a:br>
            <a:r>
              <a:rPr lang="en-US" dirty="0">
                <a:latin typeface="Arial" charset="0"/>
              </a:rPr>
              <a:t>Style person tends to respond to special benefits or incentive when making decisions. </a:t>
            </a:r>
          </a:p>
          <a:p>
            <a:pPr hangingPunct="0"/>
            <a:endParaRPr lang="en-US" dirty="0">
              <a:latin typeface="Arial" charset="0"/>
            </a:endParaRPr>
          </a:p>
          <a:p>
            <a:pPr hangingPunct="0"/>
            <a:r>
              <a:rPr lang="en-US" dirty="0">
                <a:latin typeface="Arial" charset="0"/>
              </a:rPr>
              <a:t>Expressive Style people are fast-paced and can make decisions impulsively. They focus on the future, so if they believe that following a particular course of action will result in something exciting or personally beneficial, they may jump in without considering all pertinent information. Primarily, they rely on their instincts to make decisions. Of all the Styles they are the most likely to follow their emotions rather than a rational process. They also place weight on the opinions of others. People whom they respect or who are close to them can have a large influence on their decisions.</a:t>
            </a:r>
          </a:p>
          <a:p>
            <a:pPr hangingPunct="0"/>
            <a:endParaRPr lang="en-US" dirty="0">
              <a:latin typeface="Arial" charset="0"/>
            </a:endParaRPr>
          </a:p>
          <a:p>
            <a:pPr marL="422792" lvl="1" indent="-255437"/>
            <a:endParaRPr lang="en-US" dirty="0"/>
          </a:p>
          <a:p>
            <a:pPr defTabSz="879378">
              <a:defRPr/>
            </a:pPr>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76</a:t>
            </a:fld>
            <a:endParaRPr lang="en-GB" dirty="0">
              <a:solidFill>
                <a:prstClr val="black"/>
              </a:solidFill>
            </a:endParaRPr>
          </a:p>
        </p:txBody>
      </p:sp>
    </p:spTree>
    <p:extLst>
      <p:ext uri="{BB962C8B-B14F-4D97-AF65-F5344CB8AC3E}">
        <p14:creationId xmlns:p14="http://schemas.microsoft.com/office/powerpoint/2010/main" val="1003314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hangingPunct="0"/>
            <a:r>
              <a:rPr lang="en-US" b="0" dirty="0"/>
              <a:t>[25 minutes in]</a:t>
            </a:r>
            <a:endParaRPr lang="en-US" b="1" dirty="0"/>
          </a:p>
          <a:p>
            <a:pPr defTabSz="879378" eaLnBrk="0" fontAlgn="base" hangingPunct="0">
              <a:spcBef>
                <a:spcPct val="30000"/>
              </a:spcBef>
              <a:spcAft>
                <a:spcPct val="0"/>
              </a:spcAft>
              <a:defRPr/>
            </a:pPr>
            <a:r>
              <a:rPr lang="en-US" b="1" dirty="0"/>
              <a:t> Walk </a:t>
            </a:r>
            <a:r>
              <a:rPr lang="en-US" dirty="0"/>
              <a:t>through the Need, Orientation and Growth Action of each Style.</a:t>
            </a:r>
          </a:p>
          <a:p>
            <a:pPr defTabSz="879378">
              <a:defRPr/>
            </a:pPr>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77</a:t>
            </a:fld>
            <a:endParaRPr lang="en-GB" dirty="0">
              <a:solidFill>
                <a:prstClr val="black"/>
              </a:solidFill>
            </a:endParaRPr>
          </a:p>
        </p:txBody>
      </p:sp>
    </p:spTree>
    <p:extLst>
      <p:ext uri="{BB962C8B-B14F-4D97-AF65-F5344CB8AC3E}">
        <p14:creationId xmlns:p14="http://schemas.microsoft.com/office/powerpoint/2010/main" val="2088974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a:defRPr/>
            </a:pPr>
            <a:endParaRPr lang="en-IN" u="sng"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78</a:t>
            </a:fld>
            <a:endParaRPr lang="en-GB" dirty="0">
              <a:solidFill>
                <a:prstClr val="black"/>
              </a:solidFill>
            </a:endParaRPr>
          </a:p>
        </p:txBody>
      </p:sp>
    </p:spTree>
    <p:extLst>
      <p:ext uri="{BB962C8B-B14F-4D97-AF65-F5344CB8AC3E}">
        <p14:creationId xmlns:p14="http://schemas.microsoft.com/office/powerpoint/2010/main" val="1969190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a:defRPr/>
            </a:pPr>
            <a:endParaRPr lang="en-IN" u="sng"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79</a:t>
            </a:fld>
            <a:endParaRPr lang="en-GB" dirty="0">
              <a:solidFill>
                <a:prstClr val="black"/>
              </a:solidFill>
            </a:endParaRPr>
          </a:p>
        </p:txBody>
      </p:sp>
    </p:spTree>
    <p:extLst>
      <p:ext uri="{BB962C8B-B14F-4D97-AF65-F5344CB8AC3E}">
        <p14:creationId xmlns:p14="http://schemas.microsoft.com/office/powerpoint/2010/main" val="3648965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a:defRPr/>
            </a:pPr>
            <a:endParaRPr lang="en-IN" u="sng"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80</a:t>
            </a:fld>
            <a:endParaRPr lang="en-GB" dirty="0">
              <a:solidFill>
                <a:prstClr val="black"/>
              </a:solidFill>
            </a:endParaRPr>
          </a:p>
        </p:txBody>
      </p:sp>
    </p:spTree>
    <p:extLst>
      <p:ext uri="{BB962C8B-B14F-4D97-AF65-F5344CB8AC3E}">
        <p14:creationId xmlns:p14="http://schemas.microsoft.com/office/powerpoint/2010/main" val="213881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128"/>
              </a:defRPr>
            </a:lvl1pPr>
            <a:lvl2pPr marL="726356" indent="-279367">
              <a:defRPr sz="2300">
                <a:solidFill>
                  <a:schemeClr val="tx1"/>
                </a:solidFill>
                <a:latin typeface="Arial" charset="0"/>
                <a:ea typeface="ＭＳ Ｐゴシック" charset="-128"/>
              </a:defRPr>
            </a:lvl2pPr>
            <a:lvl3pPr marL="1117470" indent="-223494">
              <a:defRPr sz="2300">
                <a:solidFill>
                  <a:schemeClr val="tx1"/>
                </a:solidFill>
                <a:latin typeface="Arial" charset="0"/>
                <a:ea typeface="ＭＳ Ｐゴシック" charset="-128"/>
              </a:defRPr>
            </a:lvl3pPr>
            <a:lvl4pPr marL="1564458" indent="-223494">
              <a:defRPr sz="2300">
                <a:solidFill>
                  <a:schemeClr val="tx1"/>
                </a:solidFill>
                <a:latin typeface="Arial" charset="0"/>
                <a:ea typeface="ＭＳ Ｐゴシック" charset="-128"/>
              </a:defRPr>
            </a:lvl4pPr>
            <a:lvl5pPr marL="2011447" indent="-223494">
              <a:defRPr sz="2300">
                <a:solidFill>
                  <a:schemeClr val="tx1"/>
                </a:solidFill>
                <a:latin typeface="Arial" charset="0"/>
                <a:ea typeface="ＭＳ Ｐゴシック" charset="-128"/>
              </a:defRPr>
            </a:lvl5pPr>
            <a:lvl6pPr marL="2458434" indent="-223494" eaLnBrk="0" fontAlgn="base" hangingPunct="0">
              <a:spcBef>
                <a:spcPct val="0"/>
              </a:spcBef>
              <a:spcAft>
                <a:spcPct val="0"/>
              </a:spcAft>
              <a:defRPr sz="2300">
                <a:solidFill>
                  <a:schemeClr val="tx1"/>
                </a:solidFill>
                <a:latin typeface="Arial" charset="0"/>
                <a:ea typeface="ＭＳ Ｐゴシック" charset="-128"/>
              </a:defRPr>
            </a:lvl6pPr>
            <a:lvl7pPr marL="2905423" indent="-223494" eaLnBrk="0" fontAlgn="base" hangingPunct="0">
              <a:spcBef>
                <a:spcPct val="0"/>
              </a:spcBef>
              <a:spcAft>
                <a:spcPct val="0"/>
              </a:spcAft>
              <a:defRPr sz="2300">
                <a:solidFill>
                  <a:schemeClr val="tx1"/>
                </a:solidFill>
                <a:latin typeface="Arial" charset="0"/>
                <a:ea typeface="ＭＳ Ｐゴシック" charset="-128"/>
              </a:defRPr>
            </a:lvl7pPr>
            <a:lvl8pPr marL="3352410" indent="-223494" eaLnBrk="0" fontAlgn="base" hangingPunct="0">
              <a:spcBef>
                <a:spcPct val="0"/>
              </a:spcBef>
              <a:spcAft>
                <a:spcPct val="0"/>
              </a:spcAft>
              <a:defRPr sz="2300">
                <a:solidFill>
                  <a:schemeClr val="tx1"/>
                </a:solidFill>
                <a:latin typeface="Arial" charset="0"/>
                <a:ea typeface="ＭＳ Ｐゴシック" charset="-128"/>
              </a:defRPr>
            </a:lvl8pPr>
            <a:lvl9pPr marL="3799399" indent="-223494" eaLnBrk="0" fontAlgn="base" hangingPunct="0">
              <a:spcBef>
                <a:spcPct val="0"/>
              </a:spcBef>
              <a:spcAft>
                <a:spcPct val="0"/>
              </a:spcAft>
              <a:defRPr sz="2300">
                <a:solidFill>
                  <a:schemeClr val="tx1"/>
                </a:solidFill>
                <a:latin typeface="Arial" charset="0"/>
                <a:ea typeface="ＭＳ Ｐゴシック" charset="-128"/>
              </a:defRPr>
            </a:lvl9pPr>
          </a:lstStyle>
          <a:p>
            <a:pPr defTabSz="879378">
              <a:defRPr/>
            </a:pPr>
            <a:fld id="{949C15A5-5A0F-4B91-AD67-A2A8DA2B1BDE}" type="slidenum">
              <a:rPr lang="en-US" altLang="en-US" sz="1000">
                <a:solidFill>
                  <a:prstClr val="black"/>
                </a:solidFill>
                <a:latin typeface="Times" charset="0"/>
              </a:rPr>
              <a:pPr defTabSz="879378">
                <a:defRPr/>
              </a:pPr>
              <a:t>11</a:t>
            </a:fld>
            <a:endParaRPr lang="en-US" altLang="en-US" sz="1000" dirty="0">
              <a:solidFill>
                <a:prstClr val="black"/>
              </a:solidFill>
              <a:latin typeface="Time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96264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eaLnBrk="1" hangingPunct="1"/>
            <a:r>
              <a:rPr lang="en-US" b="1" dirty="0"/>
              <a:t>ANNOTATE their name guess which SOCIAL STYLE they represent</a:t>
            </a:r>
          </a:p>
          <a:p>
            <a:pPr eaLnBrk="1" hangingPunct="1"/>
            <a:endParaRPr lang="en-US" b="1" dirty="0"/>
          </a:p>
          <a:p>
            <a:pPr defTabSz="879378">
              <a:defRPr/>
            </a:pPr>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81</a:t>
            </a:fld>
            <a:endParaRPr lang="en-GB" dirty="0">
              <a:solidFill>
                <a:prstClr val="black"/>
              </a:solidFill>
            </a:endParaRPr>
          </a:p>
        </p:txBody>
      </p:sp>
    </p:spTree>
    <p:extLst>
      <p:ext uri="{BB962C8B-B14F-4D97-AF65-F5344CB8AC3E}">
        <p14:creationId xmlns:p14="http://schemas.microsoft.com/office/powerpoint/2010/main" val="1031127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82</a:t>
            </a:fld>
            <a:endParaRPr lang="en-GB" dirty="0">
              <a:solidFill>
                <a:prstClr val="black"/>
              </a:solidFill>
            </a:endParaRPr>
          </a:p>
        </p:txBody>
      </p:sp>
    </p:spTree>
    <p:extLst>
      <p:ext uri="{BB962C8B-B14F-4D97-AF65-F5344CB8AC3E}">
        <p14:creationId xmlns:p14="http://schemas.microsoft.com/office/powerpoint/2010/main" val="3549502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092200" y="673100"/>
            <a:ext cx="4486275" cy="3365500"/>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[40 minutes in]</a:t>
            </a:r>
          </a:p>
          <a:p>
            <a:pPr eaLnBrk="1" hangingPunct="1"/>
            <a:r>
              <a:rPr lang="en-US" b="1" dirty="0"/>
              <a:t>Discuss</a:t>
            </a:r>
            <a:r>
              <a:rPr lang="en-US" dirty="0"/>
              <a:t> Versatility.</a:t>
            </a:r>
          </a:p>
          <a:p>
            <a:pPr marL="422792" lvl="1" indent="-255437"/>
            <a:r>
              <a:rPr lang="en-US" dirty="0"/>
              <a:t>People should view Versatility as separate from Style. There is one minor caveat to this independence. Research has shown that Responsiveness and Feedback are moderately related to one another. That means that, in general, there is a tendency for Emote Responsive people to score higher on Feedback.</a:t>
            </a:r>
          </a:p>
          <a:p>
            <a:pPr marL="422792" lvl="1" indent="-255437"/>
            <a:r>
              <a:rPr lang="en-US" dirty="0"/>
              <a:t>Style is straightforward. It takes longer to understand and internalize all the components of Versatility. These behaviors can change, whereas Style is more stable.</a:t>
            </a:r>
          </a:p>
          <a:p>
            <a:pPr marL="422792" lvl="1" indent="-255437"/>
            <a:r>
              <a:rPr lang="en-US" dirty="0"/>
              <a:t>Reinforce that their Versatility results are merely a ‘snapshot in time.” It can change with different audiences and over time.</a:t>
            </a:r>
          </a:p>
          <a:p>
            <a:pPr marL="422792" lvl="1" indent="-255437"/>
            <a:r>
              <a:rPr lang="en-US" dirty="0"/>
              <a:t>Versatility can be learned. Really emphasize this one. All of the behaviors can be learned, practiced and applied.</a:t>
            </a:r>
          </a:p>
          <a:p>
            <a:pPr marL="422792" lvl="1" indent="-255437"/>
            <a:r>
              <a:rPr lang="en-US" dirty="0"/>
              <a:t>Be open to feedback about your skills so you have a better understanding of others’ points of view.</a:t>
            </a:r>
          </a:p>
          <a:p>
            <a:pPr eaLnBrk="1" hangingPunct="1"/>
            <a:endParaRPr lang="en-US" dirty="0"/>
          </a:p>
        </p:txBody>
      </p:sp>
    </p:spTree>
    <p:extLst>
      <p:ext uri="{BB962C8B-B14F-4D97-AF65-F5344CB8AC3E}">
        <p14:creationId xmlns:p14="http://schemas.microsoft.com/office/powerpoint/2010/main" val="1373388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a:spcAft>
                <a:spcPts val="385"/>
              </a:spcAft>
            </a:pPr>
            <a:endParaRPr lang="de-DE"/>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84</a:t>
            </a:fld>
            <a:endParaRPr lang="en-GB" dirty="0">
              <a:solidFill>
                <a:prstClr val="black"/>
              </a:solidFill>
            </a:endParaRPr>
          </a:p>
        </p:txBody>
      </p:sp>
    </p:spTree>
    <p:extLst>
      <p:ext uri="{BB962C8B-B14F-4D97-AF65-F5344CB8AC3E}">
        <p14:creationId xmlns:p14="http://schemas.microsoft.com/office/powerpoint/2010/main" val="3958304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lnSpcReduction="10000"/>
          </a:bodyPr>
          <a:lstStyle/>
          <a:p>
            <a:r>
              <a:rPr lang="en-US" b="1" dirty="0"/>
              <a:t>Need 15 minutes to set up, do, and debrief the breakout and poll</a:t>
            </a:r>
          </a:p>
          <a:p>
            <a:endParaRPr lang="en-US" b="1" dirty="0"/>
          </a:p>
          <a:p>
            <a:endParaRPr lang="en-US" b="1" dirty="0"/>
          </a:p>
          <a:p>
            <a:r>
              <a:rPr lang="en-US" b="1" dirty="0"/>
              <a:t>5 minutes in the breakout (groups of 3-4)</a:t>
            </a:r>
          </a:p>
          <a:p>
            <a:r>
              <a:rPr lang="en-US" b="1" dirty="0"/>
              <a:t>Read as a group 1 min</a:t>
            </a:r>
          </a:p>
          <a:p>
            <a:r>
              <a:rPr lang="en-US" b="1" dirty="0"/>
              <a:t>In chat guess the social style of Sam</a:t>
            </a:r>
          </a:p>
          <a:p>
            <a:endParaRPr lang="en-US" b="1" dirty="0"/>
          </a:p>
          <a:p>
            <a:r>
              <a:rPr lang="en-US" dirty="0"/>
              <a:t>Have them go back to their designated social style corner.</a:t>
            </a:r>
          </a:p>
          <a:p>
            <a:endParaRPr lang="en-US" dirty="0"/>
          </a:p>
          <a:p>
            <a:r>
              <a:rPr lang="en-US" dirty="0"/>
              <a:t>Now that you know a little more about each style along with their trust builders and busters from our previous exercise, let’s put this into practice. </a:t>
            </a:r>
            <a:r>
              <a:rPr lang="en-US" baseline="0" dirty="0"/>
              <a:t>Your group will read the following scenario, and discuss how you would respond to the following social style:</a:t>
            </a:r>
          </a:p>
          <a:p>
            <a:endParaRPr lang="en-US" baseline="0" dirty="0"/>
          </a:p>
          <a:p>
            <a:r>
              <a:rPr lang="en-US" dirty="0"/>
              <a:t>Analytical to Expressive</a:t>
            </a:r>
          </a:p>
          <a:p>
            <a:r>
              <a:rPr lang="en-US" dirty="0"/>
              <a:t>Expressive to Analytical</a:t>
            </a:r>
          </a:p>
          <a:p>
            <a:r>
              <a:rPr lang="en-US" dirty="0"/>
              <a:t>Amiable to Driving </a:t>
            </a:r>
          </a:p>
          <a:p>
            <a:r>
              <a:rPr lang="en-US" dirty="0"/>
              <a:t>Driving to Amiable</a:t>
            </a:r>
          </a:p>
          <a:p>
            <a:endParaRPr lang="en-US" dirty="0"/>
          </a:p>
          <a:p>
            <a:r>
              <a:rPr lang="en-US" dirty="0"/>
              <a:t>You</a:t>
            </a:r>
            <a:r>
              <a:rPr lang="en-US" baseline="0" dirty="0"/>
              <a:t> will have one person represent your group and speak to the designated social style. The social style receiving the communication will provide feedback on what they did well and what, if anything, they would suggest changing to be even more effective. </a:t>
            </a:r>
            <a:endParaRPr lang="en-US" dirty="0"/>
          </a:p>
          <a:p>
            <a:endParaRPr lang="en-US" dirty="0"/>
          </a:p>
          <a:p>
            <a:pPr>
              <a:spcAft>
                <a:spcPts val="385"/>
              </a:spcAft>
            </a:pPr>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85</a:t>
            </a:fld>
            <a:endParaRPr lang="en-GB" dirty="0">
              <a:solidFill>
                <a:prstClr val="black"/>
              </a:solidFill>
            </a:endParaRPr>
          </a:p>
        </p:txBody>
      </p:sp>
    </p:spTree>
    <p:extLst>
      <p:ext uri="{BB962C8B-B14F-4D97-AF65-F5344CB8AC3E}">
        <p14:creationId xmlns:p14="http://schemas.microsoft.com/office/powerpoint/2010/main" val="2475385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a:defRPr/>
            </a:pPr>
            <a:endParaRPr lang="en-IN" u="sng"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86</a:t>
            </a:fld>
            <a:endParaRPr lang="en-GB" dirty="0">
              <a:solidFill>
                <a:prstClr val="black"/>
              </a:solidFill>
            </a:endParaRPr>
          </a:p>
        </p:txBody>
      </p:sp>
    </p:spTree>
    <p:extLst>
      <p:ext uri="{BB962C8B-B14F-4D97-AF65-F5344CB8AC3E}">
        <p14:creationId xmlns:p14="http://schemas.microsoft.com/office/powerpoint/2010/main" val="296329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IN" dirty="0">
              <a:solidFill>
                <a:srgbClr val="2E2E38"/>
              </a:solidFill>
            </a:endParaRPr>
          </a:p>
        </p:txBody>
      </p:sp>
      <p:sp>
        <p:nvSpPr>
          <p:cNvPr id="4" name="Slide Number Placeholder 3"/>
          <p:cNvSpPr>
            <a:spLocks noGrp="1"/>
          </p:cNvSpPr>
          <p:nvPr>
            <p:ph type="sldNum" sz="quarter" idx="5"/>
          </p:nvPr>
        </p:nvSpPr>
        <p:spPr/>
        <p:txBody>
          <a:bodyPr/>
          <a:lstStyle/>
          <a:p>
            <a:pPr defTabSz="879378">
              <a:defRPr/>
            </a:pPr>
            <a:fld id="{048E4D0C-4AA6-4DCF-9F42-B6823C04BC39}" type="slidenum">
              <a:rPr lang="en-US" sz="1200">
                <a:solidFill>
                  <a:prstClr val="black"/>
                </a:solidFill>
                <a:latin typeface="Calibri" panose="020F0502020204030204"/>
              </a:rPr>
              <a:pPr defTabSz="879378">
                <a:defRPr/>
              </a:pPr>
              <a:t>87</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1900070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defTabSz="879378">
              <a:defRPr/>
            </a:pPr>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88</a:t>
            </a:fld>
            <a:endParaRPr lang="en-GB" dirty="0">
              <a:solidFill>
                <a:prstClr val="black"/>
              </a:solidFill>
            </a:endParaRPr>
          </a:p>
        </p:txBody>
      </p:sp>
    </p:spTree>
    <p:extLst>
      <p:ext uri="{BB962C8B-B14F-4D97-AF65-F5344CB8AC3E}">
        <p14:creationId xmlns:p14="http://schemas.microsoft.com/office/powerpoint/2010/main" val="389711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endParaRPr lang="en-US" u="sng" dirty="0">
              <a:cs typeface="Arial"/>
            </a:endParaRPr>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89</a:t>
            </a:fld>
            <a:endParaRPr lang="en-GB" dirty="0">
              <a:solidFill>
                <a:prstClr val="black"/>
              </a:solidFill>
            </a:endParaRPr>
          </a:p>
        </p:txBody>
      </p:sp>
    </p:spTree>
    <p:extLst>
      <p:ext uri="{BB962C8B-B14F-4D97-AF65-F5344CB8AC3E}">
        <p14:creationId xmlns:p14="http://schemas.microsoft.com/office/powerpoint/2010/main" val="3873266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640263" cy="3481388"/>
          </a:xfrm>
          <a:prstGeom prst="rect">
            <a:avLst/>
          </a:prstGeom>
        </p:spPr>
      </p:sp>
      <p:sp>
        <p:nvSpPr>
          <p:cNvPr id="3" name="Notes Placeholder 2"/>
          <p:cNvSpPr>
            <a:spLocks noGrp="1"/>
          </p:cNvSpPr>
          <p:nvPr>
            <p:ph type="body" idx="1"/>
          </p:nvPr>
        </p:nvSpPr>
        <p:spPr/>
        <p:txBody>
          <a:bodyPr>
            <a:normAutofit/>
          </a:bodyPr>
          <a:lstStyle/>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90</a:t>
            </a:fld>
            <a:endParaRPr lang="en-GB" dirty="0">
              <a:solidFill>
                <a:prstClr val="black"/>
              </a:solidFill>
            </a:endParaRPr>
          </a:p>
        </p:txBody>
      </p:sp>
    </p:spTree>
    <p:extLst>
      <p:ext uri="{BB962C8B-B14F-4D97-AF65-F5344CB8AC3E}">
        <p14:creationId xmlns:p14="http://schemas.microsoft.com/office/powerpoint/2010/main" val="144566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128"/>
              </a:defRPr>
            </a:lvl1pPr>
            <a:lvl2pPr marL="726356" indent="-279367">
              <a:defRPr sz="2300">
                <a:solidFill>
                  <a:schemeClr val="tx1"/>
                </a:solidFill>
                <a:latin typeface="Arial" charset="0"/>
                <a:ea typeface="ＭＳ Ｐゴシック" charset="-128"/>
              </a:defRPr>
            </a:lvl2pPr>
            <a:lvl3pPr marL="1117470" indent="-223494">
              <a:defRPr sz="2300">
                <a:solidFill>
                  <a:schemeClr val="tx1"/>
                </a:solidFill>
                <a:latin typeface="Arial" charset="0"/>
                <a:ea typeface="ＭＳ Ｐゴシック" charset="-128"/>
              </a:defRPr>
            </a:lvl3pPr>
            <a:lvl4pPr marL="1564458" indent="-223494">
              <a:defRPr sz="2300">
                <a:solidFill>
                  <a:schemeClr val="tx1"/>
                </a:solidFill>
                <a:latin typeface="Arial" charset="0"/>
                <a:ea typeface="ＭＳ Ｐゴシック" charset="-128"/>
              </a:defRPr>
            </a:lvl4pPr>
            <a:lvl5pPr marL="2011447" indent="-223494">
              <a:defRPr sz="2300">
                <a:solidFill>
                  <a:schemeClr val="tx1"/>
                </a:solidFill>
                <a:latin typeface="Arial" charset="0"/>
                <a:ea typeface="ＭＳ Ｐゴシック" charset="-128"/>
              </a:defRPr>
            </a:lvl5pPr>
            <a:lvl6pPr marL="2458434" indent="-223494" eaLnBrk="0" fontAlgn="base" hangingPunct="0">
              <a:spcBef>
                <a:spcPct val="0"/>
              </a:spcBef>
              <a:spcAft>
                <a:spcPct val="0"/>
              </a:spcAft>
              <a:defRPr sz="2300">
                <a:solidFill>
                  <a:schemeClr val="tx1"/>
                </a:solidFill>
                <a:latin typeface="Arial" charset="0"/>
                <a:ea typeface="ＭＳ Ｐゴシック" charset="-128"/>
              </a:defRPr>
            </a:lvl6pPr>
            <a:lvl7pPr marL="2905423" indent="-223494" eaLnBrk="0" fontAlgn="base" hangingPunct="0">
              <a:spcBef>
                <a:spcPct val="0"/>
              </a:spcBef>
              <a:spcAft>
                <a:spcPct val="0"/>
              </a:spcAft>
              <a:defRPr sz="2300">
                <a:solidFill>
                  <a:schemeClr val="tx1"/>
                </a:solidFill>
                <a:latin typeface="Arial" charset="0"/>
                <a:ea typeface="ＭＳ Ｐゴシック" charset="-128"/>
              </a:defRPr>
            </a:lvl7pPr>
            <a:lvl8pPr marL="3352410" indent="-223494" eaLnBrk="0" fontAlgn="base" hangingPunct="0">
              <a:spcBef>
                <a:spcPct val="0"/>
              </a:spcBef>
              <a:spcAft>
                <a:spcPct val="0"/>
              </a:spcAft>
              <a:defRPr sz="2300">
                <a:solidFill>
                  <a:schemeClr val="tx1"/>
                </a:solidFill>
                <a:latin typeface="Arial" charset="0"/>
                <a:ea typeface="ＭＳ Ｐゴシック" charset="-128"/>
              </a:defRPr>
            </a:lvl8pPr>
            <a:lvl9pPr marL="3799399" indent="-223494" eaLnBrk="0" fontAlgn="base" hangingPunct="0">
              <a:spcBef>
                <a:spcPct val="0"/>
              </a:spcBef>
              <a:spcAft>
                <a:spcPct val="0"/>
              </a:spcAft>
              <a:defRPr sz="2300">
                <a:solidFill>
                  <a:schemeClr val="tx1"/>
                </a:solidFill>
                <a:latin typeface="Arial" charset="0"/>
                <a:ea typeface="ＭＳ Ｐゴシック" charset="-128"/>
              </a:defRPr>
            </a:lvl9pPr>
          </a:lstStyle>
          <a:p>
            <a:pPr defTabSz="879378">
              <a:defRPr/>
            </a:pPr>
            <a:fld id="{020DAFA9-9065-431B-9763-31ED2888B2DA}" type="slidenum">
              <a:rPr lang="en-US" altLang="en-US" sz="1000">
                <a:solidFill>
                  <a:prstClr val="black"/>
                </a:solidFill>
                <a:latin typeface="Times" charset="0"/>
              </a:rPr>
              <a:pPr defTabSz="879378">
                <a:defRPr/>
              </a:pPr>
              <a:t>12</a:t>
            </a:fld>
            <a:endParaRPr lang="en-US" altLang="en-US" sz="1000" dirty="0">
              <a:solidFill>
                <a:prstClr val="black"/>
              </a:solidFill>
              <a:latin typeface="Times"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66970" y="4263933"/>
            <a:ext cx="5335764" cy="4039515"/>
          </a:xfrm>
          <a:noFill/>
        </p:spPr>
        <p:txBody>
          <a:bodyPr/>
          <a:lstStyle/>
          <a:p>
            <a:pPr eaLnBrk="1" hangingPunct="1"/>
            <a:r>
              <a:rPr lang="en-US" altLang="en-US" dirty="0"/>
              <a:t>The largest categories of exemption are listed on the chart and include charities, social welfare organizations, labor organizations, business leagues and social clubs. But the EO universe includes many smaller, specific categories of exemption, such as cemeteries, veterans’ associations, insurance organizations, tuition plans and others.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536105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91</a:t>
            </a:fld>
            <a:endParaRPr lang="en-GB" dirty="0">
              <a:solidFill>
                <a:prstClr val="black"/>
              </a:solidFill>
            </a:endParaRPr>
          </a:p>
        </p:txBody>
      </p:sp>
    </p:spTree>
    <p:extLst>
      <p:ext uri="{BB962C8B-B14F-4D97-AF65-F5344CB8AC3E}">
        <p14:creationId xmlns:p14="http://schemas.microsoft.com/office/powerpoint/2010/main" val="2002295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98</a:t>
            </a:fld>
            <a:endParaRPr lang="en-GB" dirty="0">
              <a:solidFill>
                <a:prstClr val="black"/>
              </a:solidFill>
            </a:endParaRPr>
          </a:p>
        </p:txBody>
      </p:sp>
    </p:spTree>
    <p:extLst>
      <p:ext uri="{BB962C8B-B14F-4D97-AF65-F5344CB8AC3E}">
        <p14:creationId xmlns:p14="http://schemas.microsoft.com/office/powerpoint/2010/main" val="2041510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101</a:t>
            </a:fld>
            <a:endParaRPr lang="en-GB" dirty="0">
              <a:solidFill>
                <a:prstClr val="black"/>
              </a:solidFill>
            </a:endParaRPr>
          </a:p>
        </p:txBody>
      </p:sp>
    </p:spTree>
    <p:extLst>
      <p:ext uri="{BB962C8B-B14F-4D97-AF65-F5344CB8AC3E}">
        <p14:creationId xmlns:p14="http://schemas.microsoft.com/office/powerpoint/2010/main" val="7511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4951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17</a:t>
            </a:fld>
            <a:endParaRPr lang="en-GB" dirty="0">
              <a:solidFill>
                <a:prstClr val="black"/>
              </a:solidFill>
            </a:endParaRPr>
          </a:p>
        </p:txBody>
      </p:sp>
    </p:spTree>
    <p:extLst>
      <p:ext uri="{BB962C8B-B14F-4D97-AF65-F5344CB8AC3E}">
        <p14:creationId xmlns:p14="http://schemas.microsoft.com/office/powerpoint/2010/main" val="269506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25</a:t>
            </a:fld>
            <a:endParaRPr lang="en-GB" dirty="0">
              <a:solidFill>
                <a:prstClr val="black"/>
              </a:solidFill>
            </a:endParaRPr>
          </a:p>
        </p:txBody>
      </p:sp>
    </p:spTree>
    <p:extLst>
      <p:ext uri="{BB962C8B-B14F-4D97-AF65-F5344CB8AC3E}">
        <p14:creationId xmlns:p14="http://schemas.microsoft.com/office/powerpoint/2010/main" val="96158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128"/>
              </a:defRPr>
            </a:lvl1pPr>
            <a:lvl2pPr marL="726356" indent="-279367">
              <a:defRPr sz="2300">
                <a:solidFill>
                  <a:schemeClr val="tx1"/>
                </a:solidFill>
                <a:latin typeface="Arial" charset="0"/>
                <a:ea typeface="ＭＳ Ｐゴシック" charset="-128"/>
              </a:defRPr>
            </a:lvl2pPr>
            <a:lvl3pPr marL="1117470" indent="-223494">
              <a:defRPr sz="2300">
                <a:solidFill>
                  <a:schemeClr val="tx1"/>
                </a:solidFill>
                <a:latin typeface="Arial" charset="0"/>
                <a:ea typeface="ＭＳ Ｐゴシック" charset="-128"/>
              </a:defRPr>
            </a:lvl3pPr>
            <a:lvl4pPr marL="1564458" indent="-223494">
              <a:defRPr sz="2300">
                <a:solidFill>
                  <a:schemeClr val="tx1"/>
                </a:solidFill>
                <a:latin typeface="Arial" charset="0"/>
                <a:ea typeface="ＭＳ Ｐゴシック" charset="-128"/>
              </a:defRPr>
            </a:lvl4pPr>
            <a:lvl5pPr marL="2011447" indent="-223494">
              <a:defRPr sz="2300">
                <a:solidFill>
                  <a:schemeClr val="tx1"/>
                </a:solidFill>
                <a:latin typeface="Arial" charset="0"/>
                <a:ea typeface="ＭＳ Ｐゴシック" charset="-128"/>
              </a:defRPr>
            </a:lvl5pPr>
            <a:lvl6pPr marL="2458434" indent="-223494" eaLnBrk="0" fontAlgn="base" hangingPunct="0">
              <a:spcBef>
                <a:spcPct val="0"/>
              </a:spcBef>
              <a:spcAft>
                <a:spcPct val="0"/>
              </a:spcAft>
              <a:defRPr sz="2300">
                <a:solidFill>
                  <a:schemeClr val="tx1"/>
                </a:solidFill>
                <a:latin typeface="Arial" charset="0"/>
                <a:ea typeface="ＭＳ Ｐゴシック" charset="-128"/>
              </a:defRPr>
            </a:lvl6pPr>
            <a:lvl7pPr marL="2905423" indent="-223494" eaLnBrk="0" fontAlgn="base" hangingPunct="0">
              <a:spcBef>
                <a:spcPct val="0"/>
              </a:spcBef>
              <a:spcAft>
                <a:spcPct val="0"/>
              </a:spcAft>
              <a:defRPr sz="2300">
                <a:solidFill>
                  <a:schemeClr val="tx1"/>
                </a:solidFill>
                <a:latin typeface="Arial" charset="0"/>
                <a:ea typeface="ＭＳ Ｐゴシック" charset="-128"/>
              </a:defRPr>
            </a:lvl7pPr>
            <a:lvl8pPr marL="3352410" indent="-223494" eaLnBrk="0" fontAlgn="base" hangingPunct="0">
              <a:spcBef>
                <a:spcPct val="0"/>
              </a:spcBef>
              <a:spcAft>
                <a:spcPct val="0"/>
              </a:spcAft>
              <a:defRPr sz="2300">
                <a:solidFill>
                  <a:schemeClr val="tx1"/>
                </a:solidFill>
                <a:latin typeface="Arial" charset="0"/>
                <a:ea typeface="ＭＳ Ｐゴシック" charset="-128"/>
              </a:defRPr>
            </a:lvl8pPr>
            <a:lvl9pPr marL="3799399" indent="-223494" eaLnBrk="0" fontAlgn="base" hangingPunct="0">
              <a:spcBef>
                <a:spcPct val="0"/>
              </a:spcBef>
              <a:spcAft>
                <a:spcPct val="0"/>
              </a:spcAft>
              <a:defRPr sz="2300">
                <a:solidFill>
                  <a:schemeClr val="tx1"/>
                </a:solidFill>
                <a:latin typeface="Arial" charset="0"/>
                <a:ea typeface="ＭＳ Ｐゴシック" charset="-128"/>
              </a:defRPr>
            </a:lvl9pPr>
          </a:lstStyle>
          <a:p>
            <a:pPr defTabSz="879378">
              <a:defRPr/>
            </a:pPr>
            <a:fld id="{949C15A5-5A0F-4B91-AD67-A2A8DA2B1BDE}" type="slidenum">
              <a:rPr lang="en-US" altLang="en-US" sz="1000">
                <a:solidFill>
                  <a:prstClr val="black"/>
                </a:solidFill>
                <a:latin typeface="Times" charset="0"/>
              </a:rPr>
              <a:pPr defTabSz="879378">
                <a:defRPr/>
              </a:pPr>
              <a:t>38</a:t>
            </a:fld>
            <a:endParaRPr lang="en-US" altLang="en-US" sz="1000" dirty="0">
              <a:solidFill>
                <a:prstClr val="black"/>
              </a:solidFill>
              <a:latin typeface="Time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sz="1100" dirty="0">
                <a:latin typeface="Calibri" panose="020F0502020204030204" pitchFamily="34" charset="0"/>
                <a:ea typeface="Times New Roman" panose="02020603050405020304" pitchFamily="18" charset="0"/>
              </a:rPr>
              <a:t>[below demo will be done by going to the links and connecting how these resources are available for technical matters updates and may be used as reference tools for learning] </a:t>
            </a:r>
          </a:p>
          <a:p>
            <a:pPr marL="329767" indent="-329767">
              <a:buFont typeface="+mj-lt"/>
              <a:buAutoNum type="arabicPeriod"/>
            </a:pPr>
            <a:endParaRPr lang="en-US" sz="1100" dirty="0">
              <a:latin typeface="Calibri" panose="020F0502020204030204" pitchFamily="34" charset="0"/>
              <a:ea typeface="Times New Roman" panose="02020603050405020304" pitchFamily="18" charset="0"/>
            </a:endParaRPr>
          </a:p>
          <a:p>
            <a:pPr marL="329767" indent="-329767">
              <a:buFont typeface="+mj-lt"/>
              <a:buAutoNum type="arabicPeriod"/>
            </a:pPr>
            <a:endParaRPr lang="en-US" sz="1100" dirty="0">
              <a:latin typeface="Calibri" panose="020F0502020204030204" pitchFamily="34" charset="0"/>
              <a:ea typeface="Times New Roman" panose="02020603050405020304" pitchFamily="18" charset="0"/>
            </a:endParaRPr>
          </a:p>
          <a:p>
            <a:pPr marL="329767" indent="-329767">
              <a:buFont typeface="+mj-lt"/>
              <a:buAutoNum type="arabicPeriod"/>
            </a:pPr>
            <a:r>
              <a:rPr lang="en-US" sz="1100" dirty="0">
                <a:latin typeface="Calibri" panose="020F0502020204030204" pitchFamily="34" charset="0"/>
                <a:ea typeface="Times New Roman" panose="02020603050405020304" pitchFamily="18" charset="0"/>
              </a:rPr>
              <a:t>Run through of FTL website </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u="sng" dirty="0">
                <a:solidFill>
                  <a:srgbClr val="0563C1"/>
                </a:solidFill>
                <a:latin typeface="Calibri" panose="020F0502020204030204" pitchFamily="34" charset="0"/>
                <a:ea typeface="Times New Roman" panose="02020603050405020304" pitchFamily="18" charset="0"/>
                <a:hlinkClick r:id="rId3"/>
              </a:rPr>
              <a:t>EY Exempt Organizations Future Leaders Tax Program</a:t>
            </a:r>
            <a:endParaRPr lang="en-US" sz="1100" u="sng" dirty="0">
              <a:solidFill>
                <a:srgbClr val="0563C1"/>
              </a:solidFill>
              <a:latin typeface="Calibri" panose="020F0502020204030204" pitchFamily="34" charset="0"/>
              <a:ea typeface="Times New Roman" panose="02020603050405020304" pitchFamily="18" charset="0"/>
            </a:endParaRPr>
          </a:p>
          <a:p>
            <a:pPr marL="1154184" lvl="2" indent="-274806">
              <a:buFont typeface="+mj-lt"/>
              <a:buAutoNum type="alphaLcPeriod"/>
            </a:pPr>
            <a:r>
              <a:rPr lang="en-US" sz="1100" dirty="0">
                <a:solidFill>
                  <a:srgbClr val="0563C1"/>
                </a:solidFill>
                <a:latin typeface="Calibri" panose="020F0502020204030204" pitchFamily="34" charset="0"/>
                <a:ea typeface="Calibri" panose="020F0502020204030204" pitchFamily="34" charset="0"/>
              </a:rPr>
              <a:t>Point out the reply of the technical training</a:t>
            </a:r>
          </a:p>
          <a:p>
            <a:pPr marL="1154184" lvl="2" indent="-274806">
              <a:buFont typeface="+mj-lt"/>
              <a:buAutoNum type="alphaLcPeriod"/>
            </a:pPr>
            <a:r>
              <a:rPr lang="en-US" sz="1100" dirty="0">
                <a:solidFill>
                  <a:srgbClr val="0563C1"/>
                </a:solidFill>
                <a:latin typeface="Calibri" panose="020F0502020204030204" pitchFamily="34" charset="0"/>
                <a:ea typeface="Calibri" panose="020F0502020204030204" pitchFamily="34" charset="0"/>
              </a:rPr>
              <a:t>Show resource people to contact </a:t>
            </a:r>
            <a:endParaRPr lang="en-US" sz="1100" dirty="0">
              <a:latin typeface="Calibri" panose="020F0502020204030204" pitchFamily="34" charset="0"/>
              <a:ea typeface="Calibri" panose="020F0502020204030204" pitchFamily="34" charset="0"/>
            </a:endParaRPr>
          </a:p>
          <a:p>
            <a:pPr marL="329767" indent="-329767">
              <a:buFont typeface="+mj-lt"/>
              <a:buAutoNum type="arabicPeriod"/>
            </a:pPr>
            <a:r>
              <a:rPr lang="en-US" sz="1100" dirty="0">
                <a:latin typeface="Calibri" panose="020F0502020204030204" pitchFamily="34" charset="0"/>
                <a:ea typeface="Times New Roman" panose="02020603050405020304" pitchFamily="18" charset="0"/>
              </a:rPr>
              <a:t>Sign up for Tax Alerts</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dirty="0">
                <a:latin typeface="Calibri" panose="020F0502020204030204" pitchFamily="34" charset="0"/>
                <a:ea typeface="Times New Roman" panose="02020603050405020304" pitchFamily="18" charset="0"/>
              </a:rPr>
              <a:t>Clients can self-enroll for the TNU by going to</a:t>
            </a:r>
            <a:r>
              <a:rPr lang="en-US" sz="1100" dirty="0">
                <a:solidFill>
                  <a:srgbClr val="000000"/>
                </a:solidFill>
                <a:latin typeface="EYInterstate" panose="02000503020000020004" pitchFamily="2" charset="0"/>
                <a:ea typeface="Times New Roman" panose="02020603050405020304" pitchFamily="18" charset="0"/>
              </a:rPr>
              <a:t> </a:t>
            </a:r>
            <a:r>
              <a:rPr lang="en-US" sz="1100" u="sng" dirty="0">
                <a:solidFill>
                  <a:srgbClr val="000000"/>
                </a:solidFill>
                <a:latin typeface="Calibri" panose="020F0502020204030204" pitchFamily="34" charset="0"/>
                <a:ea typeface="Times New Roman" panose="02020603050405020304" pitchFamily="18" charset="0"/>
                <a:hlinkClick r:id="rId4"/>
              </a:rPr>
              <a:t>https://taxnews.ey.com/Register/Register.aspx</a:t>
            </a:r>
            <a:r>
              <a:rPr lang="en-US" sz="1100" dirty="0">
                <a:latin typeface="Calibri" panose="020F0502020204030204" pitchFamily="34" charset="0"/>
                <a:ea typeface="Times New Roman" panose="02020603050405020304" pitchFamily="18" charset="0"/>
              </a:rPr>
              <a:t>  Once they fill out the short form, they’ll receive a confirmation email. They will need to click on that email to complete their registration. I will walk them through how to sign up and major drop downs. </a:t>
            </a:r>
          </a:p>
          <a:p>
            <a:pPr marL="769456" lvl="1" indent="-329767">
              <a:buFont typeface="+mj-lt"/>
              <a:buAutoNum type="alphaLcPeriod"/>
            </a:pPr>
            <a:r>
              <a:rPr lang="en-US" sz="1100" dirty="0">
                <a:latin typeface="Calibri" panose="020F0502020204030204" pitchFamily="34" charset="0"/>
                <a:ea typeface="Times New Roman" panose="02020603050405020304" pitchFamily="18" charset="0"/>
              </a:rPr>
              <a:t>Discussion of Tax Alerts</a:t>
            </a:r>
            <a:endParaRPr lang="en-US" sz="1100" dirty="0">
              <a:latin typeface="Calibri" panose="020F0502020204030204" pitchFamily="34" charset="0"/>
              <a:ea typeface="Calibri" panose="020F0502020204030204" pitchFamily="34" charset="0"/>
            </a:endParaRPr>
          </a:p>
          <a:p>
            <a:pPr marL="1154184" lvl="2" indent="-274806">
              <a:buFont typeface="+mj-lt"/>
              <a:buAutoNum type="alphaLcPeriod"/>
            </a:pPr>
            <a:r>
              <a:rPr lang="en-US" sz="1100" dirty="0">
                <a:latin typeface="Calibri" panose="020F0502020204030204" pitchFamily="34" charset="0"/>
                <a:ea typeface="Times New Roman" panose="02020603050405020304" pitchFamily="18" charset="0"/>
              </a:rPr>
              <a:t>Purpose</a:t>
            </a:r>
            <a:endParaRPr lang="en-US" sz="1100" dirty="0">
              <a:latin typeface="Calibri" panose="020F0502020204030204" pitchFamily="34" charset="0"/>
              <a:ea typeface="Calibri" panose="020F0502020204030204" pitchFamily="34" charset="0"/>
            </a:endParaRPr>
          </a:p>
          <a:p>
            <a:pPr marL="1154184" lvl="2" indent="-274806">
              <a:buFont typeface="+mj-lt"/>
              <a:buAutoNum type="alphaLcPeriod"/>
            </a:pPr>
            <a:r>
              <a:rPr lang="en-US" sz="1100" dirty="0">
                <a:latin typeface="Calibri" panose="020F0502020204030204" pitchFamily="34" charset="0"/>
                <a:ea typeface="Times New Roman" panose="02020603050405020304" pitchFamily="18" charset="0"/>
              </a:rPr>
              <a:t>Annotated 990 series forms – Published each year</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endParaRPr lang="en-US" sz="1100" dirty="0">
              <a:latin typeface="Calibri" panose="020F0502020204030204" pitchFamily="34" charset="0"/>
              <a:ea typeface="Calibri" panose="020F0502020204030204" pitchFamily="34" charset="0"/>
            </a:endParaRPr>
          </a:p>
          <a:p>
            <a:pPr marL="329767" indent="-329767">
              <a:buFont typeface="+mj-lt"/>
              <a:buAutoNum type="arabicPeriod"/>
            </a:pPr>
            <a:r>
              <a:rPr lang="en-US" sz="1100" dirty="0">
                <a:latin typeface="Calibri" panose="020F0502020204030204" pitchFamily="34" charset="0"/>
                <a:ea typeface="Times New Roman" panose="02020603050405020304" pitchFamily="18" charset="0"/>
              </a:rPr>
              <a:t>Sign up for EY Thought Center webcasts</a:t>
            </a:r>
            <a:endParaRPr lang="en-US" sz="1100" dirty="0">
              <a:latin typeface="Calibri" panose="020F0502020204030204" pitchFamily="34" charset="0"/>
              <a:ea typeface="Calibri" panose="020F0502020204030204" pitchFamily="34" charset="0"/>
            </a:endParaRPr>
          </a:p>
          <a:p>
            <a:pPr marL="714495" lvl="1" indent="-274806">
              <a:buFont typeface="+mj-lt"/>
              <a:buAutoNum type="alphaLcPeriod"/>
            </a:pPr>
            <a:r>
              <a:rPr lang="en-US" sz="1100" u="sng" dirty="0">
                <a:solidFill>
                  <a:srgbClr val="0563C1"/>
                </a:solidFill>
                <a:latin typeface="Calibri" panose="020F0502020204030204" pitchFamily="34" charset="0"/>
                <a:ea typeface="Times New Roman" panose="02020603050405020304" pitchFamily="18" charset="0"/>
                <a:hlinkClick r:id="rId5"/>
              </a:rPr>
              <a:t>Webcasts | EY - US</a:t>
            </a:r>
            <a:endParaRPr lang="en-US" sz="1100" dirty="0">
              <a:latin typeface="Calibri" panose="020F0502020204030204" pitchFamily="34" charset="0"/>
              <a:ea typeface="Calibri" panose="020F0502020204030204" pitchFamily="34" charset="0"/>
            </a:endParaRPr>
          </a:p>
          <a:p>
            <a:pPr marL="1154184" lvl="2" indent="-274806">
              <a:buFont typeface="+mj-lt"/>
              <a:buAutoNum type="alphaLcPeriod"/>
            </a:pPr>
            <a:r>
              <a:rPr lang="en-US" sz="1100" dirty="0">
                <a:latin typeface="Calibri" panose="020F0502020204030204" pitchFamily="34" charset="0"/>
                <a:ea typeface="Times New Roman" panose="02020603050405020304" pitchFamily="18" charset="0"/>
              </a:rPr>
              <a:t>Discuss CPE Credit</a:t>
            </a:r>
            <a:endParaRPr lang="en-US" sz="1100" dirty="0">
              <a:latin typeface="Calibri" panose="020F0502020204030204" pitchFamily="34" charset="0"/>
              <a:ea typeface="Calibri" panose="020F0502020204030204" pitchFamily="34" charset="0"/>
            </a:endParaRPr>
          </a:p>
          <a:p>
            <a:pPr marL="1154184" lvl="2" indent="-274806">
              <a:buFont typeface="+mj-lt"/>
              <a:buAutoNum type="alphaLcPeriod"/>
            </a:pPr>
            <a:r>
              <a:rPr lang="en-US" sz="1100" dirty="0">
                <a:latin typeface="Calibri" panose="020F0502020204030204" pitchFamily="34" charset="0"/>
                <a:ea typeface="Times New Roman" panose="02020603050405020304" pitchFamily="18" charset="0"/>
              </a:rPr>
              <a:t>Discuss Replays</a:t>
            </a:r>
            <a:endParaRPr lang="en-US" sz="1100" dirty="0">
              <a:latin typeface="Calibri" panose="020F0502020204030204" pitchFamily="34" charset="0"/>
              <a:ea typeface="Calibri" panose="020F0502020204030204" pitchFamily="34" charset="0"/>
            </a:endParaRPr>
          </a:p>
          <a:p>
            <a:pPr marL="1154184" lvl="2" indent="-274806">
              <a:buFont typeface="+mj-lt"/>
              <a:buAutoNum type="alphaLcPeriod"/>
            </a:pPr>
            <a:r>
              <a:rPr lang="en-US" sz="1100" dirty="0">
                <a:latin typeface="Calibri" panose="020F0502020204030204" pitchFamily="34" charset="0"/>
                <a:ea typeface="Times New Roman" panose="02020603050405020304" pitchFamily="18" charset="0"/>
              </a:rPr>
              <a:t>Discuss how to sign up for newsletter </a:t>
            </a:r>
            <a:endParaRPr lang="en-US" sz="1100" dirty="0">
              <a:latin typeface="Calibri" panose="020F0502020204030204" pitchFamily="34" charset="0"/>
              <a:ea typeface="Calibri" panose="020F0502020204030204" pitchFamily="34" charset="0"/>
            </a:endParaRPr>
          </a:p>
          <a:p>
            <a:pPr eaLnBrk="1" hangingPunct="1"/>
            <a:endParaRPr lang="en-US" altLang="en-US" sz="1300" dirty="0"/>
          </a:p>
          <a:p>
            <a:pPr eaLnBrk="1" hangingPunct="1"/>
            <a:endParaRPr lang="en-US" altLang="en-US" dirty="0"/>
          </a:p>
        </p:txBody>
      </p:sp>
    </p:spTree>
    <p:extLst>
      <p:ext uri="{BB962C8B-B14F-4D97-AF65-F5344CB8AC3E}">
        <p14:creationId xmlns:p14="http://schemas.microsoft.com/office/powerpoint/2010/main" val="17416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39</a:t>
            </a:fld>
            <a:endParaRPr lang="en-GB" dirty="0"/>
          </a:p>
        </p:txBody>
      </p:sp>
    </p:spTree>
    <p:extLst>
      <p:ext uri="{BB962C8B-B14F-4D97-AF65-F5344CB8AC3E}">
        <p14:creationId xmlns:p14="http://schemas.microsoft.com/office/powerpoint/2010/main" val="3132114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wmf"/><Relationship Id="rId5" Type="http://schemas.openxmlformats.org/officeDocument/2006/relationships/image" Target="../media/image9.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w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wmf"/><Relationship Id="rId5" Type="http://schemas.openxmlformats.org/officeDocument/2006/relationships/image" Target="../media/image10.jpe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18" name="Picture 17" descr="A group of people looking at a computer screen&#10;&#10;Description automatically generated with medium confidence">
            <a:extLst>
              <a:ext uri="{FF2B5EF4-FFF2-40B4-BE49-F238E27FC236}">
                <a16:creationId xmlns:a16="http://schemas.microsoft.com/office/drawing/2014/main" id="{589E9C56-C7FF-4BDA-A666-62FBF2263E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062"/>
          <a:stretch/>
        </p:blipFill>
        <p:spPr>
          <a:xfrm>
            <a:off x="-180473" y="-156411"/>
            <a:ext cx="9565106" cy="7014411"/>
          </a:xfrm>
          <a:prstGeom prst="rect">
            <a:avLst/>
          </a:prstGeom>
        </p:spPr>
      </p:pic>
      <p:sp>
        <p:nvSpPr>
          <p:cNvPr id="5" name="Freeform 5">
            <a:extLst>
              <a:ext uri="{FF2B5EF4-FFF2-40B4-BE49-F238E27FC236}">
                <a16:creationId xmlns:a16="http://schemas.microsoft.com/office/drawing/2014/main" id="{5B919372-0955-3DF8-3049-70DEB1C28898}"/>
              </a:ext>
            </a:extLst>
          </p:cNvPr>
          <p:cNvSpPr>
            <a:spLocks noChangeAspect="1"/>
          </p:cNvSpPr>
          <p:nvPr userDrawn="1"/>
        </p:nvSpPr>
        <p:spPr bwMode="gray">
          <a:xfrm rot="10800000">
            <a:off x="470049" y="1354555"/>
            <a:ext cx="4101950" cy="3463282"/>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99556" y="2281424"/>
            <a:ext cx="3439308"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99557" y="3227691"/>
            <a:ext cx="3439307" cy="1115709"/>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138107846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6752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37772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950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64808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37343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1867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932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596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US" dirty="0"/>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63814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868C6-6C48-43D3-AEDF-B26DF23003AC}"/>
              </a:ext>
            </a:extLst>
          </p:cNvPr>
          <p:cNvGraphicFramePr>
            <a:graphicFrameLocks noChangeAspect="1"/>
          </p:cNvGraphicFramePr>
          <p:nvPr userDrawn="1">
            <p:custDataLst>
              <p:tags r:id="rId1"/>
            </p:custDataLst>
            <p:extLst>
              <p:ext uri="{D42A27DB-BD31-4B8C-83A1-F6EECF244321}">
                <p14:modId xmlns:p14="http://schemas.microsoft.com/office/powerpoint/2010/main" val="62211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6" name="Object 5" hidden="1">
                        <a:extLst>
                          <a:ext uri="{FF2B5EF4-FFF2-40B4-BE49-F238E27FC236}">
                            <a16:creationId xmlns:a16="http://schemas.microsoft.com/office/drawing/2014/main" id="{CEF868C6-6C48-43D3-AEDF-B26DF2300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13D4C5D-C164-4812-8A35-37CA33743C2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A51EFBFB-5B36-49F5-AE6A-493BDDC7176A}"/>
              </a:ext>
            </a:extLst>
          </p:cNvPr>
          <p:cNvSpPr/>
          <p:nvPr userDrawn="1"/>
        </p:nvSpPr>
        <p:spPr>
          <a:xfrm>
            <a:off x="0" y="0"/>
            <a:ext cx="9144000" cy="6858000"/>
          </a:xfrm>
          <a:prstGeom prst="rect">
            <a:avLst/>
          </a:prstGeom>
          <a:solidFill>
            <a:srgbClr val="2E2E38">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a:t>
            </a:fld>
            <a:endParaRPr dirty="0"/>
          </a:p>
        </p:txBody>
      </p:sp>
      <p:pic>
        <p:nvPicPr>
          <p:cNvPr id="8" name="Picture 7">
            <a:extLst>
              <a:ext uri="{FF2B5EF4-FFF2-40B4-BE49-F238E27FC236}">
                <a16:creationId xmlns:a16="http://schemas.microsoft.com/office/drawing/2014/main" id="{8D70C818-2CC4-4753-98B9-36F7E0D367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0" name="Title 9">
            <a:extLst>
              <a:ext uri="{FF2B5EF4-FFF2-40B4-BE49-F238E27FC236}">
                <a16:creationId xmlns:a16="http://schemas.microsoft.com/office/drawing/2014/main" id="{A0E5FB25-8CE6-4D60-95B7-8AA8AE49B1A8}"/>
              </a:ext>
            </a:extLst>
          </p:cNvPr>
          <p:cNvSpPr>
            <a:spLocks noGrp="1"/>
          </p:cNvSpPr>
          <p:nvPr>
            <p:ph type="title"/>
          </p:nvPr>
        </p:nvSpPr>
        <p:spPr>
          <a:xfrm>
            <a:off x="256116" y="4416905"/>
            <a:ext cx="7329454" cy="570874"/>
          </a:xfrm>
        </p:spPr>
        <p:txBody>
          <a:bodyPr vert="horz"/>
          <a:lstStyle>
            <a:lvl1pPr algn="r">
              <a:lnSpc>
                <a:spcPct val="100000"/>
              </a:lnSpc>
              <a:defRPr sz="3000">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9364F9B4-6320-48B3-8CA8-C47F22535894}"/>
              </a:ext>
            </a:extLst>
          </p:cNvPr>
          <p:cNvCxnSpPr>
            <a:cxnSpLocks/>
          </p:cNvCxnSpPr>
          <p:nvPr userDrawn="1"/>
        </p:nvCxnSpPr>
        <p:spPr>
          <a:xfrm>
            <a:off x="1" y="4284554"/>
            <a:ext cx="7585569" cy="0"/>
          </a:xfrm>
          <a:prstGeom prst="line">
            <a:avLst/>
          </a:prstGeom>
          <a:noFill/>
          <a:ln w="28575" cap="flat" cmpd="sng" algn="ctr">
            <a:solidFill>
              <a:srgbClr val="FFE600"/>
            </a:solidFill>
            <a:prstDash val="solid"/>
            <a:tailEnd type="none"/>
          </a:ln>
          <a:effectLst/>
        </p:spPr>
      </p:cxnSp>
    </p:spTree>
    <p:extLst>
      <p:ext uri="{BB962C8B-B14F-4D97-AF65-F5344CB8AC3E}">
        <p14:creationId xmlns:p14="http://schemas.microsoft.com/office/powerpoint/2010/main" val="1288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231211131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ey statem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868C6-6C48-43D3-AEDF-B26DF23003AC}"/>
              </a:ext>
            </a:extLst>
          </p:cNvPr>
          <p:cNvGraphicFramePr>
            <a:graphicFrameLocks noChangeAspect="1"/>
          </p:cNvGraphicFramePr>
          <p:nvPr userDrawn="1">
            <p:custDataLst>
              <p:tags r:id="rId1"/>
            </p:custDataLst>
            <p:extLst>
              <p:ext uri="{D42A27DB-BD31-4B8C-83A1-F6EECF244321}">
                <p14:modId xmlns:p14="http://schemas.microsoft.com/office/powerpoint/2010/main" val="420024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6" name="Object 5" hidden="1">
                        <a:extLst>
                          <a:ext uri="{FF2B5EF4-FFF2-40B4-BE49-F238E27FC236}">
                            <a16:creationId xmlns:a16="http://schemas.microsoft.com/office/drawing/2014/main" id="{CEF868C6-6C48-43D3-AEDF-B26DF2300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7693711-80F5-4713-B04B-BD80E4B3FE7D}"/>
              </a:ext>
            </a:extLst>
          </p:cNvPr>
          <p:cNvSpPr/>
          <p:nvPr userDrawn="1"/>
        </p:nvSpPr>
        <p:spPr>
          <a:xfrm flipH="1">
            <a:off x="0" y="0"/>
            <a:ext cx="9144000" cy="6858000"/>
          </a:xfrm>
          <a:prstGeom prst="rect">
            <a:avLst/>
          </a:prstGeom>
          <a:blipFill>
            <a:blip r:embed="rId5" cstate="screen">
              <a:extLst>
                <a:ext uri="{28A0092B-C50C-407E-A947-70E740481C1C}">
                  <a14:useLocalDpi xmlns:a14="http://schemas.microsoft.com/office/drawing/2010/main"/>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Rectangle 6">
            <a:extLst>
              <a:ext uri="{FF2B5EF4-FFF2-40B4-BE49-F238E27FC236}">
                <a16:creationId xmlns:a16="http://schemas.microsoft.com/office/drawing/2014/main" id="{A51EFBFB-5B36-49F5-AE6A-493BDDC7176A}"/>
              </a:ext>
            </a:extLst>
          </p:cNvPr>
          <p:cNvSpPr/>
          <p:nvPr userDrawn="1"/>
        </p:nvSpPr>
        <p:spPr>
          <a:xfrm>
            <a:off x="0" y="0"/>
            <a:ext cx="9144000" cy="6858000"/>
          </a:xfrm>
          <a:prstGeom prst="rect">
            <a:avLst/>
          </a:prstGeom>
          <a:solidFill>
            <a:srgbClr val="2E2E38">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a:t>
            </a:fld>
            <a:endParaRPr dirty="0"/>
          </a:p>
        </p:txBody>
      </p:sp>
      <p:pic>
        <p:nvPicPr>
          <p:cNvPr id="8" name="Picture 7">
            <a:extLst>
              <a:ext uri="{FF2B5EF4-FFF2-40B4-BE49-F238E27FC236}">
                <a16:creationId xmlns:a16="http://schemas.microsoft.com/office/drawing/2014/main" id="{8D70C818-2CC4-4753-98B9-36F7E0D367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0" name="Title 9">
            <a:extLst>
              <a:ext uri="{FF2B5EF4-FFF2-40B4-BE49-F238E27FC236}">
                <a16:creationId xmlns:a16="http://schemas.microsoft.com/office/drawing/2014/main" id="{A0E5FB25-8CE6-4D60-95B7-8AA8AE49B1A8}"/>
              </a:ext>
            </a:extLst>
          </p:cNvPr>
          <p:cNvSpPr>
            <a:spLocks noGrp="1"/>
          </p:cNvSpPr>
          <p:nvPr>
            <p:ph type="title"/>
          </p:nvPr>
        </p:nvSpPr>
        <p:spPr>
          <a:xfrm>
            <a:off x="256116" y="4416905"/>
            <a:ext cx="7329454" cy="570874"/>
          </a:xfrm>
        </p:spPr>
        <p:txBody>
          <a:bodyPr vert="horz"/>
          <a:lstStyle>
            <a:lvl1pPr algn="r">
              <a:lnSpc>
                <a:spcPct val="100000"/>
              </a:lnSpc>
              <a:defRPr sz="3000">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9364F9B4-6320-48B3-8CA8-C47F22535894}"/>
              </a:ext>
            </a:extLst>
          </p:cNvPr>
          <p:cNvCxnSpPr>
            <a:cxnSpLocks/>
          </p:cNvCxnSpPr>
          <p:nvPr userDrawn="1"/>
        </p:nvCxnSpPr>
        <p:spPr>
          <a:xfrm>
            <a:off x="1" y="4284554"/>
            <a:ext cx="7585569" cy="0"/>
          </a:xfrm>
          <a:prstGeom prst="line">
            <a:avLst/>
          </a:prstGeom>
          <a:noFill/>
          <a:ln w="28575" cap="flat" cmpd="sng" algn="ctr">
            <a:solidFill>
              <a:srgbClr val="FFE600"/>
            </a:solidFill>
            <a:prstDash val="solid"/>
            <a:tailEnd type="none"/>
          </a:ln>
          <a:effectLst/>
        </p:spPr>
      </p:cxnSp>
    </p:spTree>
    <p:extLst>
      <p:ext uri="{BB962C8B-B14F-4D97-AF65-F5344CB8AC3E}">
        <p14:creationId xmlns:p14="http://schemas.microsoft.com/office/powerpoint/2010/main" val="2253857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00399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3035945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22818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5774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36351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7046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078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spTree>
    <p:extLst>
      <p:ext uri="{BB962C8B-B14F-4D97-AF65-F5344CB8AC3E}">
        <p14:creationId xmlns:p14="http://schemas.microsoft.com/office/powerpoint/2010/main" val="2009622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25033941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937760"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93776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333184" y="5691442"/>
            <a:ext cx="566928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461984" y="5587582"/>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333184" y="6001571"/>
            <a:ext cx="3089275"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333184" y="6199189"/>
            <a:ext cx="3089275"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461983" y="5897024"/>
            <a:ext cx="576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r>
              <a:rPr lang="en-US" dirty="0"/>
              <a:t>Click icon to add picture</a:t>
            </a:r>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Tree>
    <p:extLst>
      <p:ext uri="{BB962C8B-B14F-4D97-AF65-F5344CB8AC3E}">
        <p14:creationId xmlns:p14="http://schemas.microsoft.com/office/powerpoint/2010/main" val="16551798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442718"/>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990497"/>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233140"/>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882880"/>
            <a:ext cx="583915" cy="585216"/>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442718"/>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939806"/>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271579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26722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Approved question w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9256D0-85E7-4F82-A999-51BFFE291091}"/>
              </a:ext>
            </a:extLst>
          </p:cNvPr>
          <p:cNvSpPr/>
          <p:nvPr userDrawn="1"/>
        </p:nvSpPr>
        <p:spPr>
          <a:xfrm flipH="1">
            <a:off x="0" y="0"/>
            <a:ext cx="9144000" cy="6858000"/>
          </a:xfrm>
          <a:prstGeom prst="rect">
            <a:avLst/>
          </a:prstGeom>
          <a:blipFill>
            <a:blip r:embed="rId2" cstate="screen">
              <a:extLst>
                <a:ext uri="{28A0092B-C50C-407E-A947-70E740481C1C}">
                  <a14:useLocalDpi xmlns:a14="http://schemas.microsoft.com/office/drawing/2010/main"/>
                </a:ext>
              </a:extLst>
            </a:blip>
            <a:srcRect/>
            <a:stretch>
              <a:fillRect l="-1384" r="-2305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 name="Rectangle 1">
            <a:extLst>
              <a:ext uri="{FF2B5EF4-FFF2-40B4-BE49-F238E27FC236}">
                <a16:creationId xmlns:a16="http://schemas.microsoft.com/office/drawing/2014/main" id="{E4BCCB2E-3515-42EB-B2C6-FB7D701D1793}"/>
              </a:ext>
            </a:extLst>
          </p:cNvPr>
          <p:cNvSpPr/>
          <p:nvPr userDrawn="1"/>
        </p:nvSpPr>
        <p:spPr>
          <a:xfrm>
            <a:off x="0" y="5381403"/>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1" name="Freeform 5">
            <a:extLst>
              <a:ext uri="{FF2B5EF4-FFF2-40B4-BE49-F238E27FC236}">
                <a16:creationId xmlns:a16="http://schemas.microsoft.com/office/drawing/2014/main" id="{CCF4EA8B-7713-471B-A43D-BF5AB408863B}"/>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Title 1">
            <a:extLst>
              <a:ext uri="{FF2B5EF4-FFF2-40B4-BE49-F238E27FC236}">
                <a16:creationId xmlns:a16="http://schemas.microsoft.com/office/drawing/2014/main" id="{7C0EE5C2-C37C-442D-89C6-FE94A48EA36F}"/>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a:t>Title (EY Interstate Light 30 point)</a:t>
            </a:r>
          </a:p>
        </p:txBody>
      </p:sp>
      <p:sp>
        <p:nvSpPr>
          <p:cNvPr id="13" name="Subtitle 2">
            <a:extLst>
              <a:ext uri="{FF2B5EF4-FFF2-40B4-BE49-F238E27FC236}">
                <a16:creationId xmlns:a16="http://schemas.microsoft.com/office/drawing/2014/main" id="{D989FC61-9935-402D-BE54-785F3456F276}"/>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p>
        </p:txBody>
      </p:sp>
    </p:spTree>
    <p:extLst>
      <p:ext uri="{BB962C8B-B14F-4D97-AF65-F5344CB8AC3E}">
        <p14:creationId xmlns:p14="http://schemas.microsoft.com/office/powerpoint/2010/main" val="297219259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033780" y="164591"/>
            <a:ext cx="7673340" cy="816483"/>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68039555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173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1" name="Picture Placeholder 19">
            <a:extLst>
              <a:ext uri="{FF2B5EF4-FFF2-40B4-BE49-F238E27FC236}">
                <a16:creationId xmlns:a16="http://schemas.microsoft.com/office/drawing/2014/main" id="{14F1DE27-AD0C-4A9A-9D8D-4F823ECEAD7F}"/>
              </a:ext>
            </a:extLst>
          </p:cNvPr>
          <p:cNvSpPr>
            <a:spLocks noGrp="1"/>
          </p:cNvSpPr>
          <p:nvPr>
            <p:ph type="pic" sz="quarter" idx="16"/>
          </p:nvPr>
        </p:nvSpPr>
        <p:spPr>
          <a:xfrm>
            <a:off x="346306" y="5914642"/>
            <a:ext cx="576000" cy="576000"/>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24873931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34630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34630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8" name="Freeform 5">
            <a:extLst>
              <a:ext uri="{FF2B5EF4-FFF2-40B4-BE49-F238E27FC236}">
                <a16:creationId xmlns:a16="http://schemas.microsoft.com/office/drawing/2014/main" id="{160A7550-5D67-4923-A7BC-21E832215440}"/>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Title 1">
            <a:extLst>
              <a:ext uri="{FF2B5EF4-FFF2-40B4-BE49-F238E27FC236}">
                <a16:creationId xmlns:a16="http://schemas.microsoft.com/office/drawing/2014/main" id="{D57A982A-5252-472B-BD55-97D51532138C}"/>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20" name="Subtitle 2">
            <a:extLst>
              <a:ext uri="{FF2B5EF4-FFF2-40B4-BE49-F238E27FC236}">
                <a16:creationId xmlns:a16="http://schemas.microsoft.com/office/drawing/2014/main" id="{F809C9F7-7674-4F00-8A7B-4EBDB5F94FBD}"/>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22" name="Group 4">
            <a:extLst>
              <a:ext uri="{FF2B5EF4-FFF2-40B4-BE49-F238E27FC236}">
                <a16:creationId xmlns:a16="http://schemas.microsoft.com/office/drawing/2014/main" id="{2FBA4DFB-2D74-4887-91FA-9FE36EADD25F}"/>
              </a:ext>
            </a:extLst>
          </p:cNvPr>
          <p:cNvGrpSpPr>
            <a:grpSpLocks noChangeAspect="1"/>
          </p:cNvGrpSpPr>
          <p:nvPr userDrawn="1"/>
        </p:nvGrpSpPr>
        <p:grpSpPr bwMode="auto">
          <a:xfrm>
            <a:off x="7710488" y="5340350"/>
            <a:ext cx="987425" cy="1157288"/>
            <a:chOff x="4857" y="3364"/>
            <a:chExt cx="622" cy="729"/>
          </a:xfrm>
        </p:grpSpPr>
        <p:sp>
          <p:nvSpPr>
            <p:cNvPr id="23" name="AutoShape 3">
              <a:extLst>
                <a:ext uri="{FF2B5EF4-FFF2-40B4-BE49-F238E27FC236}">
                  <a16:creationId xmlns:a16="http://schemas.microsoft.com/office/drawing/2014/main"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5">
              <a:extLst>
                <a:ext uri="{FF2B5EF4-FFF2-40B4-BE49-F238E27FC236}">
                  <a16:creationId xmlns:a16="http://schemas.microsoft.com/office/drawing/2014/main"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66008664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grpSp>
        <p:nvGrpSpPr>
          <p:cNvPr id="7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7710488" y="5340350"/>
            <a:ext cx="987425" cy="1157288"/>
            <a:chOff x="4857" y="3364"/>
            <a:chExt cx="622" cy="729"/>
          </a:xfrm>
        </p:grpSpPr>
        <p:sp>
          <p:nvSpPr>
            <p:cNvPr id="8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3"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
        <p:nvSpPr>
          <p:cNvPr id="124" name="Subtitle 2">
            <a:extLst>
              <a:ext uri="{FF2B5EF4-FFF2-40B4-BE49-F238E27FC236}">
                <a16:creationId xmlns:a16="http://schemas.microsoft.com/office/drawing/2014/main" id="{DE813F69-7E98-49B9-A563-B5D224235BE1}"/>
              </a:ext>
            </a:extLst>
          </p:cNvPr>
          <p:cNvSpPr>
            <a:spLocks noGrp="1"/>
          </p:cNvSpPr>
          <p:nvPr>
            <p:ph type="subTitle" idx="1"/>
          </p:nvPr>
        </p:nvSpPr>
        <p:spPr>
          <a:xfrm>
            <a:off x="888191" y="2825612"/>
            <a:ext cx="3612689"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25" name="Title 1">
            <a:extLst>
              <a:ext uri="{FF2B5EF4-FFF2-40B4-BE49-F238E27FC236}">
                <a16:creationId xmlns:a16="http://schemas.microsoft.com/office/drawing/2014/main" id="{6135F81D-3120-4669-8305-5AB7CAA05048}"/>
              </a:ext>
            </a:extLst>
          </p:cNvPr>
          <p:cNvSpPr>
            <a:spLocks noGrp="1"/>
          </p:cNvSpPr>
          <p:nvPr>
            <p:ph type="ctrTitle"/>
          </p:nvPr>
        </p:nvSpPr>
        <p:spPr>
          <a:xfrm>
            <a:off x="888191" y="1855166"/>
            <a:ext cx="3612689"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6551947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85"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7710488" y="5340350"/>
            <a:ext cx="987425" cy="1157288"/>
            <a:chOff x="4857" y="3364"/>
            <a:chExt cx="622" cy="729"/>
          </a:xfrm>
        </p:grpSpPr>
        <p:sp>
          <p:nvSpPr>
            <p:cNvPr id="86"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9"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90" name="Subtitle 2">
            <a:extLst>
              <a:ext uri="{FF2B5EF4-FFF2-40B4-BE49-F238E27FC236}">
                <a16:creationId xmlns:a16="http://schemas.microsoft.com/office/drawing/2014/main" id="{D57E11BD-E2D9-41B1-9EF5-FF1EA0B8EB0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1" name="Title 1">
            <a:extLst>
              <a:ext uri="{FF2B5EF4-FFF2-40B4-BE49-F238E27FC236}">
                <a16:creationId xmlns:a16="http://schemas.microsoft.com/office/drawing/2014/main" id="{9E850DE9-7D5E-499B-8FA1-4143F639E01E}"/>
              </a:ext>
            </a:extLst>
          </p:cNvPr>
          <p:cNvSpPr>
            <a:spLocks noGrp="1"/>
          </p:cNvSpPr>
          <p:nvPr>
            <p:ph type="ctrTitle"/>
          </p:nvPr>
        </p:nvSpPr>
        <p:spPr>
          <a:xfrm>
            <a:off x="888191" y="2288083"/>
            <a:ext cx="594343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92"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41773685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8612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48197805-0689-4503-8125-F783F9317141}"/>
              </a:ext>
            </a:extLst>
          </p:cNvPr>
          <p:cNvSpPr>
            <a:spLocks noGrp="1"/>
          </p:cNvSpPr>
          <p:nvPr>
            <p:ph type="dt" sz="half" idx="10"/>
          </p:nvPr>
        </p:nvSpPr>
        <p:spPr/>
        <p:txBody>
          <a:bodyPr/>
          <a:lstStyle/>
          <a:p>
            <a:fld id="{57BD8AAC-70C4-433E-BAA2-1A1AFBD71E3C}" type="datetime3">
              <a:rPr lang="en-US" smtClean="0"/>
              <a:t>6 February 2024</a:t>
            </a:fld>
            <a:endParaRPr lang="en-IN" dirty="0"/>
          </a:p>
        </p:txBody>
      </p:sp>
      <p:sp>
        <p:nvSpPr>
          <p:cNvPr id="4" name="Footer Placeholder 3">
            <a:extLst>
              <a:ext uri="{FF2B5EF4-FFF2-40B4-BE49-F238E27FC236}">
                <a16:creationId xmlns:a16="http://schemas.microsoft.com/office/drawing/2014/main" id="{2D180DED-A206-48B8-8395-C38D75067DC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B584CBDA-5400-4C9D-A814-1CE6E3FD4F4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13335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A80CEA2-D107-4E43-B632-8CAB22A8CAC3}"/>
              </a:ext>
            </a:extLst>
          </p:cNvPr>
          <p:cNvSpPr>
            <a:spLocks noGrp="1"/>
          </p:cNvSpPr>
          <p:nvPr>
            <p:ph type="dt" sz="half" idx="10"/>
          </p:nvPr>
        </p:nvSpPr>
        <p:spPr/>
        <p:txBody>
          <a:bodyPr/>
          <a:lstStyle/>
          <a:p>
            <a:fld id="{9459D6B7-FAA1-49A2-8BFA-449AB9376750}" type="datetime3">
              <a:rPr lang="en-US" smtClean="0"/>
              <a:t>6 February 2024</a:t>
            </a:fld>
            <a:endParaRPr lang="en-IN" dirty="0"/>
          </a:p>
        </p:txBody>
      </p:sp>
      <p:sp>
        <p:nvSpPr>
          <p:cNvPr id="4" name="Footer Placeholder 3">
            <a:extLst>
              <a:ext uri="{FF2B5EF4-FFF2-40B4-BE49-F238E27FC236}">
                <a16:creationId xmlns:a16="http://schemas.microsoft.com/office/drawing/2014/main" id="{33FCC4BD-E0C7-4008-8760-F505B7C8703B}"/>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3ED2ADF-C3C7-4D61-8B10-4ED75087C3CC}"/>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82190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9031161-0EF0-4994-BAAC-817AFCD5564E}"/>
              </a:ext>
            </a:extLst>
          </p:cNvPr>
          <p:cNvSpPr>
            <a:spLocks noGrp="1"/>
          </p:cNvSpPr>
          <p:nvPr>
            <p:ph type="dt" sz="half" idx="14"/>
          </p:nvPr>
        </p:nvSpPr>
        <p:spPr/>
        <p:txBody>
          <a:bodyPr/>
          <a:lstStyle/>
          <a:p>
            <a:fld id="{A98655AF-B45A-43A6-A6E4-A92B8CCFA186}" type="datetime3">
              <a:rPr lang="en-US" smtClean="0"/>
              <a:t>6 February 2024</a:t>
            </a:fld>
            <a:endParaRPr lang="en-IN" dirty="0"/>
          </a:p>
        </p:txBody>
      </p:sp>
      <p:sp>
        <p:nvSpPr>
          <p:cNvPr id="6"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2099134-47E0-4E77-855E-45C10B9B8B1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98802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50DE1076-97C0-41B2-AAE5-AD919BB2DC2E}"/>
              </a:ext>
            </a:extLst>
          </p:cNvPr>
          <p:cNvSpPr>
            <a:spLocks noGrp="1"/>
          </p:cNvSpPr>
          <p:nvPr>
            <p:ph type="dt" sz="half" idx="13"/>
          </p:nvPr>
        </p:nvSpPr>
        <p:spPr/>
        <p:txBody>
          <a:bodyPr/>
          <a:lstStyle/>
          <a:p>
            <a:fld id="{9084FAA7-3AFB-43A4-9332-55702EEFB6BB}" type="datetime3">
              <a:rPr lang="en-US" smtClean="0"/>
              <a:t>6 February 2024</a:t>
            </a:fld>
            <a:endParaRPr lang="en-IN" dirty="0"/>
          </a:p>
        </p:txBody>
      </p:sp>
      <p:sp>
        <p:nvSpPr>
          <p:cNvPr id="6" name="Footer Placeholder 5">
            <a:extLst>
              <a:ext uri="{FF2B5EF4-FFF2-40B4-BE49-F238E27FC236}">
                <a16:creationId xmlns:a16="http://schemas.microsoft.com/office/drawing/2014/main" id="{6A40DA20-3A42-4B9D-A853-92BEABFB15B7}"/>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E2C6E24F-B7C3-43FD-BF17-E37070A300DA}"/>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452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D695E81C-0962-435D-B7CC-E9E7007F1F82}"/>
              </a:ext>
            </a:extLst>
          </p:cNvPr>
          <p:cNvSpPr>
            <a:spLocks noGrp="1"/>
          </p:cNvSpPr>
          <p:nvPr>
            <p:ph type="dt" sz="half" idx="10"/>
          </p:nvPr>
        </p:nvSpPr>
        <p:spPr/>
        <p:txBody>
          <a:bodyPr/>
          <a:lstStyle/>
          <a:p>
            <a:fld id="{745F6E5F-2233-44C4-A768-9BC337F9F9CD}" type="datetime3">
              <a:rPr lang="en-US" smtClean="0"/>
              <a:t>6 February 2024</a:t>
            </a:fld>
            <a:endParaRPr lang="en-IN" dirty="0"/>
          </a:p>
        </p:txBody>
      </p:sp>
      <p:sp>
        <p:nvSpPr>
          <p:cNvPr id="5" name="Footer Placeholder 4">
            <a:extLst>
              <a:ext uri="{FF2B5EF4-FFF2-40B4-BE49-F238E27FC236}">
                <a16:creationId xmlns:a16="http://schemas.microsoft.com/office/drawing/2014/main" id="{BBCDD1B3-89EC-47BA-A26E-D040220115C8}"/>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1E9ACB01-FCA5-4FE1-B210-29952B46CA4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60181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ACF31FF-92C4-4CFE-89C8-231A1B4903B6}"/>
              </a:ext>
            </a:extLst>
          </p:cNvPr>
          <p:cNvSpPr>
            <a:spLocks noGrp="1"/>
          </p:cNvSpPr>
          <p:nvPr>
            <p:ph type="dt" sz="half" idx="11"/>
          </p:nvPr>
        </p:nvSpPr>
        <p:spPr/>
        <p:txBody>
          <a:bodyPr/>
          <a:lstStyle/>
          <a:p>
            <a:fld id="{CADD9D7F-9B4D-4774-AFA3-BCF9232B0532}" type="datetime3">
              <a:rPr lang="en-US" smtClean="0"/>
              <a:t>6 February 2024</a:t>
            </a:fld>
            <a:endParaRPr lang="en-IN" dirty="0"/>
          </a:p>
        </p:txBody>
      </p:sp>
      <p:sp>
        <p:nvSpPr>
          <p:cNvPr id="3" name="Footer Placeholder 2">
            <a:extLst>
              <a:ext uri="{FF2B5EF4-FFF2-40B4-BE49-F238E27FC236}">
                <a16:creationId xmlns:a16="http://schemas.microsoft.com/office/drawing/2014/main" id="{29B72E31-AECD-4259-BF90-99398FE128B6}"/>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00DE2F2A-9E13-4DC5-89FE-0719F2B171FF}"/>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914551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2B824A25-AAE3-42CE-906A-12D97307C1F3}"/>
              </a:ext>
            </a:extLst>
          </p:cNvPr>
          <p:cNvSpPr>
            <a:spLocks noGrp="1"/>
          </p:cNvSpPr>
          <p:nvPr>
            <p:ph type="dt" sz="half" idx="11"/>
          </p:nvPr>
        </p:nvSpPr>
        <p:spPr/>
        <p:txBody>
          <a:bodyPr/>
          <a:lstStyle/>
          <a:p>
            <a:fld id="{732ED48F-3F98-4183-8923-77129A69963B}" type="datetime3">
              <a:rPr lang="en-US" smtClean="0"/>
              <a:t>6 February 2024</a:t>
            </a:fld>
            <a:endParaRPr lang="en-IN" dirty="0"/>
          </a:p>
        </p:txBody>
      </p:sp>
      <p:sp>
        <p:nvSpPr>
          <p:cNvPr id="3" name="Footer Placeholder 2">
            <a:extLst>
              <a:ext uri="{FF2B5EF4-FFF2-40B4-BE49-F238E27FC236}">
                <a16:creationId xmlns:a16="http://schemas.microsoft.com/office/drawing/2014/main" id="{79DD7A84-5352-4432-83C2-4B3F3BD889AD}"/>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5019A7-134D-49ED-8707-807B58B2E5DF}"/>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88670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18DA49F8-A774-4DD1-8745-65E01AB0472C}"/>
              </a:ext>
            </a:extLst>
          </p:cNvPr>
          <p:cNvSpPr>
            <a:spLocks noGrp="1"/>
          </p:cNvSpPr>
          <p:nvPr>
            <p:ph type="dt" sz="half" idx="13"/>
          </p:nvPr>
        </p:nvSpPr>
        <p:spPr/>
        <p:txBody>
          <a:bodyPr/>
          <a:lstStyle/>
          <a:p>
            <a:fld id="{49C3679E-CE99-4385-8BD0-1A1175D70D1E}" type="datetime3">
              <a:rPr lang="en-US" smtClean="0"/>
              <a:t>6 February 2024</a:t>
            </a:fld>
            <a:endParaRPr lang="en-IN" dirty="0"/>
          </a:p>
        </p:txBody>
      </p:sp>
      <p:sp>
        <p:nvSpPr>
          <p:cNvPr id="3" name="Footer Placeholder 2">
            <a:extLst>
              <a:ext uri="{FF2B5EF4-FFF2-40B4-BE49-F238E27FC236}">
                <a16:creationId xmlns:a16="http://schemas.microsoft.com/office/drawing/2014/main" id="{94C0F4CC-50C9-4C20-A16A-91535919DC96}"/>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553C557-8F9C-4613-8095-373D3EE80520}"/>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51286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12pt,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DB440ECC-CB43-49D3-ABF3-A5F4F308E7E2}"/>
              </a:ext>
            </a:extLst>
          </p:cNvPr>
          <p:cNvSpPr>
            <a:spLocks noGrp="1"/>
          </p:cNvSpPr>
          <p:nvPr>
            <p:ph type="dt" sz="half" idx="19"/>
          </p:nvPr>
        </p:nvSpPr>
        <p:spPr/>
        <p:txBody>
          <a:bodyPr/>
          <a:lstStyle/>
          <a:p>
            <a:fld id="{08E4C5DD-8E03-4FAA-8921-CB640E00BA12}" type="datetime3">
              <a:rPr lang="en-US" smtClean="0"/>
              <a:t>6 February 2024</a:t>
            </a:fld>
            <a:endParaRPr lang="en-IN" dirty="0"/>
          </a:p>
        </p:txBody>
      </p:sp>
      <p:sp>
        <p:nvSpPr>
          <p:cNvPr id="4"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BE3F8B89-1ED7-4BD8-90B0-47F3DF32AD7E}"/>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52919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8284464" y="6327648"/>
            <a:ext cx="402336" cy="412867"/>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1892301" y="6516456"/>
            <a:ext cx="1191258" cy="180000"/>
          </a:xfrm>
        </p:spPr>
        <p:txBody>
          <a:bodyPr/>
          <a:lstStyle>
            <a:lvl1pPr>
              <a:defRPr>
                <a:solidFill>
                  <a:schemeClr val="tx1"/>
                </a:solidFill>
              </a:defRPr>
            </a:lvl1pPr>
          </a:lstStyle>
          <a:p>
            <a:fld id="{08E4C5DD-8E03-4FAA-8921-CB640E00BA12}" type="datetime3">
              <a:rPr lang="en-US" smtClean="0"/>
              <a:pPr/>
              <a:t>6 February 2024</a:t>
            </a:fld>
            <a:endParaRPr lang="en-US" dirty="0"/>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3321561" y="6516456"/>
            <a:ext cx="3086100" cy="180000"/>
          </a:xfrm>
        </p:spPr>
        <p:txBody>
          <a:bodyPr/>
          <a:lstStyle>
            <a:lvl1pPr>
              <a:defRPr>
                <a:solidFill>
                  <a:schemeClr val="tx1"/>
                </a:solidFill>
              </a:defRPr>
            </a:lvl1pPr>
          </a:lstStyle>
          <a:p>
            <a:r>
              <a:rPr lang="en-US" dirty="0"/>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363093" y="6516456"/>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01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78A0ADD-637C-417F-8A38-32364FD80157}"/>
              </a:ext>
            </a:extLst>
          </p:cNvPr>
          <p:cNvGraphicFramePr>
            <a:graphicFrameLocks noChangeAspect="1"/>
          </p:cNvGraphicFramePr>
          <p:nvPr userDrawn="1">
            <p:custDataLst>
              <p:tags r:id="rId1"/>
            </p:custDataLst>
            <p:extLst>
              <p:ext uri="{D42A27DB-BD31-4B8C-83A1-F6EECF244321}">
                <p14:modId xmlns:p14="http://schemas.microsoft.com/office/powerpoint/2010/main" val="132028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978A0ADD-637C-417F-8A38-32364FD801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57201" y="294200"/>
            <a:ext cx="8229600" cy="590400"/>
          </a:xfrm>
        </p:spPr>
        <p:txBody>
          <a:bodyPr vert="horz"/>
          <a:lstStyle>
            <a:lvl1pPr>
              <a:defRPr sz="2400">
                <a:solidFill>
                  <a:schemeClr val="bg1"/>
                </a:solidFill>
              </a:defRPr>
            </a:lvl1pPr>
          </a:lstStyle>
          <a:p>
            <a:r>
              <a:rPr lang="en-US" dirty="0"/>
              <a:t>Standard slide</a:t>
            </a:r>
            <a:endParaRPr lang="en-GB"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
        <p:nvSpPr>
          <p:cNvPr id="6" name="Line 10">
            <a:extLst>
              <a:ext uri="{FF2B5EF4-FFF2-40B4-BE49-F238E27FC236}">
                <a16:creationId xmlns:a16="http://schemas.microsoft.com/office/drawing/2014/main" id="{9F6020B2-38B3-4E45-92F1-1BE48E6524B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4731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8284464" y="6327648"/>
            <a:ext cx="402336" cy="412867"/>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615054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8284464" y="6327648"/>
            <a:ext cx="402336" cy="412867"/>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29451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CBF0A34-C36D-461B-A015-21A5DA63B593}"/>
              </a:ext>
            </a:extLst>
          </p:cNvPr>
          <p:cNvSpPr>
            <a:spLocks noGrp="1"/>
          </p:cNvSpPr>
          <p:nvPr>
            <p:ph type="dt" sz="half" idx="10"/>
          </p:nvPr>
        </p:nvSpPr>
        <p:spPr/>
        <p:txBody>
          <a:bodyPr/>
          <a:lstStyle/>
          <a:p>
            <a:fld id="{B8860E02-1003-4EAE-8667-0F1BC9077C64}" type="datetime3">
              <a:rPr lang="en-US" smtClean="0"/>
              <a:t>6 February 2024</a:t>
            </a:fld>
            <a:endParaRPr lang="en-IN" dirty="0"/>
          </a:p>
        </p:txBody>
      </p:sp>
      <p:sp>
        <p:nvSpPr>
          <p:cNvPr id="5" name="Footer Placeholder 4">
            <a:extLst>
              <a:ext uri="{FF2B5EF4-FFF2-40B4-BE49-F238E27FC236}">
                <a16:creationId xmlns:a16="http://schemas.microsoft.com/office/drawing/2014/main" id="{23ECF0E1-C505-48F8-AD92-7D8685FF4866}"/>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2B682A11-B39D-4FE0-A53D-0F1661DE051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54007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03DAEA1-6A90-4FC2-97C7-E8CE03914355}"/>
              </a:ext>
            </a:extLst>
          </p:cNvPr>
          <p:cNvSpPr>
            <a:spLocks noGrp="1"/>
          </p:cNvSpPr>
          <p:nvPr>
            <p:ph type="dt" sz="half" idx="10"/>
          </p:nvPr>
        </p:nvSpPr>
        <p:spPr/>
        <p:txBody>
          <a:bodyPr/>
          <a:lstStyle/>
          <a:p>
            <a:fld id="{35C1A2B2-412B-49EA-99B0-067813210617}" type="datetime3">
              <a:rPr lang="en-US" smtClean="0"/>
              <a:t>6 February 2024</a:t>
            </a:fld>
            <a:endParaRPr lang="en-IN" dirty="0"/>
          </a:p>
        </p:txBody>
      </p:sp>
      <p:sp>
        <p:nvSpPr>
          <p:cNvPr id="4" name="Footer Placeholder 3">
            <a:extLst>
              <a:ext uri="{FF2B5EF4-FFF2-40B4-BE49-F238E27FC236}">
                <a16:creationId xmlns:a16="http://schemas.microsoft.com/office/drawing/2014/main" id="{3B819100-2154-4CEF-A4AE-869A873311B2}"/>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A3B93803-CB8A-4830-8E96-5C407868A052}"/>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91016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2E1BDE01-7D08-4922-9259-4581BC33C3E0}"/>
              </a:ext>
            </a:extLst>
          </p:cNvPr>
          <p:cNvSpPr>
            <a:spLocks noGrp="1"/>
          </p:cNvSpPr>
          <p:nvPr>
            <p:ph type="dt" sz="half" idx="10"/>
          </p:nvPr>
        </p:nvSpPr>
        <p:spPr/>
        <p:txBody>
          <a:bodyPr/>
          <a:lstStyle/>
          <a:p>
            <a:fld id="{231F249C-FD77-4F22-A6EF-43F8DC053B7D}" type="datetime3">
              <a:rPr lang="en-US" smtClean="0"/>
              <a:t>6 February 2024</a:t>
            </a:fld>
            <a:endParaRPr lang="en-IN" dirty="0"/>
          </a:p>
        </p:txBody>
      </p:sp>
      <p:sp>
        <p:nvSpPr>
          <p:cNvPr id="6"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98340A57-5875-43E6-BEEA-8CEBCDCA309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90925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FCA5F9A-0842-4BED-A447-9C3F6915DCDD}"/>
              </a:ext>
            </a:extLst>
          </p:cNvPr>
          <p:cNvSpPr>
            <a:spLocks noGrp="1"/>
          </p:cNvSpPr>
          <p:nvPr>
            <p:ph type="dt" sz="half" idx="14"/>
          </p:nvPr>
        </p:nvSpPr>
        <p:spPr/>
        <p:txBody>
          <a:bodyPr/>
          <a:lstStyle/>
          <a:p>
            <a:fld id="{FDBF3969-7A23-4B37-9754-54A2A593BBDE}" type="datetime3">
              <a:rPr lang="en-US" smtClean="0"/>
              <a:t>6 February 2024</a:t>
            </a:fld>
            <a:endParaRPr lang="en-IN" dirty="0"/>
          </a:p>
        </p:txBody>
      </p:sp>
      <p:sp>
        <p:nvSpPr>
          <p:cNvPr id="6"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F77DB56-43F3-4932-8420-FA767EBAB47B}"/>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74534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7547C-9236-44B2-927D-EE1C7DF06D31}"/>
              </a:ext>
            </a:extLst>
          </p:cNvPr>
          <p:cNvSpPr>
            <a:spLocks noGrp="1"/>
          </p:cNvSpPr>
          <p:nvPr>
            <p:ph type="dt" sz="half" idx="10"/>
          </p:nvPr>
        </p:nvSpPr>
        <p:spPr/>
        <p:txBody>
          <a:bodyPr/>
          <a:lstStyle/>
          <a:p>
            <a:fld id="{05D0B1AC-0B8C-40CC-9B36-B9B2DB76B79B}" type="datetime3">
              <a:rPr lang="en-US" smtClean="0"/>
              <a:t>6 February 2024</a:t>
            </a:fld>
            <a:endParaRPr lang="en-IN" dirty="0"/>
          </a:p>
        </p:txBody>
      </p:sp>
      <p:sp>
        <p:nvSpPr>
          <p:cNvPr id="3"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3B301A4-CE65-4914-B017-DED28C25B268}"/>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38065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A9D79-13D5-4189-B325-32C1E30071D2}"/>
              </a:ext>
            </a:extLst>
          </p:cNvPr>
          <p:cNvSpPr>
            <a:spLocks noGrp="1"/>
          </p:cNvSpPr>
          <p:nvPr>
            <p:ph type="dt" sz="half" idx="10"/>
          </p:nvPr>
        </p:nvSpPr>
        <p:spPr/>
        <p:txBody>
          <a:bodyPr/>
          <a:lstStyle/>
          <a:p>
            <a:fld id="{87C6314C-751B-4148-8198-F20956044432}" type="datetime3">
              <a:rPr lang="en-US" smtClean="0"/>
              <a:t>6 February 2024</a:t>
            </a:fld>
            <a:endParaRPr lang="en-IN" dirty="0"/>
          </a:p>
        </p:txBody>
      </p:sp>
      <p:sp>
        <p:nvSpPr>
          <p:cNvPr id="3" name="Footer Placeholder 2">
            <a:extLst>
              <a:ext uri="{FF2B5EF4-FFF2-40B4-BE49-F238E27FC236}">
                <a16:creationId xmlns:a16="http://schemas.microsoft.com/office/drawing/2014/main" id="{35690CD3-106E-4E37-A338-7D12BDB87EB2}"/>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6C97AA2E-8C14-46B6-80A1-837B7775D6E6}"/>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863427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3CB0-F911-4F63-ADF4-31E748E46E91}"/>
              </a:ext>
            </a:extLst>
          </p:cNvPr>
          <p:cNvSpPr>
            <a:spLocks noGrp="1"/>
          </p:cNvSpPr>
          <p:nvPr>
            <p:ph type="dt" sz="half" idx="10"/>
          </p:nvPr>
        </p:nvSpPr>
        <p:spPr/>
        <p:txBody>
          <a:bodyPr/>
          <a:lstStyle/>
          <a:p>
            <a:fld id="{D005AA61-9193-44AF-B668-28B8BC11A486}" type="datetime3">
              <a:rPr lang="en-US" smtClean="0"/>
              <a:t>6 February 2024</a:t>
            </a:fld>
            <a:endParaRPr lang="en-IN" dirty="0"/>
          </a:p>
        </p:txBody>
      </p:sp>
      <p:sp>
        <p:nvSpPr>
          <p:cNvPr id="3" name="Footer Placeholder 2">
            <a:extLst>
              <a:ext uri="{FF2B5EF4-FFF2-40B4-BE49-F238E27FC236}">
                <a16:creationId xmlns:a16="http://schemas.microsoft.com/office/drawing/2014/main" id="{B6E00D68-E42E-4E18-97BC-09F3CC3C7191}"/>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E909C18C-4659-4936-9B48-47D91699292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83919349"/>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7CA26-2B7B-4622-93A8-93EC10CCBE9D}"/>
              </a:ext>
            </a:extLst>
          </p:cNvPr>
          <p:cNvSpPr>
            <a:spLocks noGrp="1"/>
          </p:cNvSpPr>
          <p:nvPr>
            <p:ph type="dt" sz="half" idx="10"/>
          </p:nvPr>
        </p:nvSpPr>
        <p:spPr/>
        <p:txBody>
          <a:bodyPr/>
          <a:lstStyle/>
          <a:p>
            <a:fld id="{FB3F5D69-F807-4D09-B66E-06AAE28FCE57}" type="datetime3">
              <a:rPr lang="en-US" smtClean="0"/>
              <a:t>6 February 2024</a:t>
            </a:fld>
            <a:endParaRPr lang="en-IN" dirty="0"/>
          </a:p>
        </p:txBody>
      </p:sp>
      <p:sp>
        <p:nvSpPr>
          <p:cNvPr id="3" name="Footer Placeholder 2">
            <a:extLst>
              <a:ext uri="{FF2B5EF4-FFF2-40B4-BE49-F238E27FC236}">
                <a16:creationId xmlns:a16="http://schemas.microsoft.com/office/drawing/2014/main" id="{60E24E25-AADE-42B5-BB07-A8C5FC7FBF2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F9B93A4-EF49-4605-8E7D-22AB1304F1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024086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88981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8AD78-6C49-405F-80BD-8F5F9CFAD79D}"/>
              </a:ext>
            </a:extLst>
          </p:cNvPr>
          <p:cNvSpPr>
            <a:spLocks noGrp="1"/>
          </p:cNvSpPr>
          <p:nvPr>
            <p:ph type="dt" sz="half" idx="10"/>
          </p:nvPr>
        </p:nvSpPr>
        <p:spPr/>
        <p:txBody>
          <a:bodyPr/>
          <a:lstStyle/>
          <a:p>
            <a:fld id="{1E449CCB-2F74-4AE7-9D2F-AB617BC2C6DE}" type="datetime3">
              <a:rPr lang="en-US" smtClean="0"/>
              <a:t>6 February 2024</a:t>
            </a:fld>
            <a:endParaRPr lang="en-IN" dirty="0"/>
          </a:p>
        </p:txBody>
      </p:sp>
      <p:sp>
        <p:nvSpPr>
          <p:cNvPr id="3" name="Footer Placeholder 2">
            <a:extLst>
              <a:ext uri="{FF2B5EF4-FFF2-40B4-BE49-F238E27FC236}">
                <a16:creationId xmlns:a16="http://schemas.microsoft.com/office/drawing/2014/main" id="{FA3A6C55-F277-42AF-8500-E16F039B9A4F}"/>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6368E36-B58F-4FD6-B92E-04754A1D835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5192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4E480A10-F3A8-4482-9A96-E4A2985059D6}"/>
              </a:ext>
            </a:extLst>
          </p:cNvPr>
          <p:cNvSpPr>
            <a:spLocks noGrp="1"/>
          </p:cNvSpPr>
          <p:nvPr>
            <p:ph type="dt" sz="half" idx="11"/>
          </p:nvPr>
        </p:nvSpPr>
        <p:spPr/>
        <p:txBody>
          <a:bodyPr/>
          <a:lstStyle/>
          <a:p>
            <a:fld id="{116756D8-28B7-4B79-8118-E321541624B0}" type="datetime3">
              <a:rPr lang="en-US" smtClean="0"/>
              <a:t>6 February 2024</a:t>
            </a:fld>
            <a:endParaRPr lang="en-IN" dirty="0"/>
          </a:p>
        </p:txBody>
      </p:sp>
      <p:sp>
        <p:nvSpPr>
          <p:cNvPr id="4"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527179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72866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C72D4-8941-4841-A1D6-780403604C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82914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266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sz="2400">
                <a:solidFill>
                  <a:schemeClr val="bg1"/>
                </a:solidFill>
                <a:latin typeface="EYInterstate Light" panose="02000506000000020004" pitchFamily="2" charset="0"/>
              </a:defRPr>
            </a:lvl1pPr>
          </a:lstStyle>
          <a:p>
            <a:r>
              <a:rPr lang="en-US" dirty="0"/>
              <a:t>Click to edit Master title style</a:t>
            </a:r>
            <a:endParaRPr lang="en-GB" dirty="0"/>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609917" y="1137920"/>
            <a:ext cx="4957505"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2775A018-27C1-411C-A8B7-4C4E26852F9E}"/>
              </a:ext>
            </a:extLst>
          </p:cNvPr>
          <p:cNvSpPr>
            <a:spLocks noGrp="1"/>
          </p:cNvSpPr>
          <p:nvPr>
            <p:ph type="dt" sz="half" idx="10"/>
          </p:nvPr>
        </p:nvSpPr>
        <p:spPr/>
        <p:txBody>
          <a:bodyPr/>
          <a:lstStyle/>
          <a:p>
            <a:fld id="{C132A426-2D75-48A7-BFCD-382E65B0A3F4}" type="datetime3">
              <a:rPr lang="en-US" smtClean="0"/>
              <a:t>6 February 2024</a:t>
            </a:fld>
            <a:endParaRPr lang="en-IN" dirty="0"/>
          </a:p>
        </p:txBody>
      </p:sp>
      <p:sp>
        <p:nvSpPr>
          <p:cNvPr id="4" name="Footer Placeholder 3">
            <a:extLst>
              <a:ext uri="{FF2B5EF4-FFF2-40B4-BE49-F238E27FC236}">
                <a16:creationId xmlns:a16="http://schemas.microsoft.com/office/drawing/2014/main" id="{BEE722F2-E6B5-4B92-988F-82639B0BF352}"/>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D8D948EC-D865-4954-9EBD-9C30DCDD1C4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3469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81936" y="2050889"/>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81936" y="3312530"/>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E59B594-94BE-43F4-8A51-56A02D3520A9}"/>
              </a:ext>
            </a:extLst>
          </p:cNvPr>
          <p:cNvSpPr>
            <a:spLocks noGrp="1"/>
          </p:cNvSpPr>
          <p:nvPr>
            <p:ph type="dt" sz="half" idx="13"/>
          </p:nvPr>
        </p:nvSpPr>
        <p:spPr/>
        <p:txBody>
          <a:bodyPr/>
          <a:lstStyle/>
          <a:p>
            <a:fld id="{51924332-F73B-4D42-A29E-DA0724CA7F63}" type="datetime3">
              <a:rPr lang="en-US" smtClean="0"/>
              <a:t>6 February 2024</a:t>
            </a:fld>
            <a:endParaRPr lang="en-IN" dirty="0"/>
          </a:p>
        </p:txBody>
      </p:sp>
      <p:sp>
        <p:nvSpPr>
          <p:cNvPr id="3" name="Footer Placeholder 2">
            <a:extLst>
              <a:ext uri="{FF2B5EF4-FFF2-40B4-BE49-F238E27FC236}">
                <a16:creationId xmlns:a16="http://schemas.microsoft.com/office/drawing/2014/main" id="{93D76FF3-5668-471F-96BC-86222958B48B}"/>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D5C144E7-F1A6-43D5-9337-069D87B113F1}"/>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0608411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20064" y="2504281"/>
            <a:ext cx="3334113"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42413CE-C4D0-4ABD-A496-80941F07BDB0}"/>
              </a:ext>
            </a:extLst>
          </p:cNvPr>
          <p:cNvSpPr>
            <a:spLocks noGrp="1"/>
          </p:cNvSpPr>
          <p:nvPr>
            <p:ph type="dt" sz="half" idx="11"/>
          </p:nvPr>
        </p:nvSpPr>
        <p:spPr/>
        <p:txBody>
          <a:bodyPr/>
          <a:lstStyle/>
          <a:p>
            <a:fld id="{698D45B8-0674-473C-A4E9-F3FF22E7F741}" type="datetime3">
              <a:rPr lang="en-US" smtClean="0"/>
              <a:t>6 February 2024</a:t>
            </a:fld>
            <a:endParaRPr lang="en-IN" dirty="0"/>
          </a:p>
        </p:txBody>
      </p:sp>
      <p:sp>
        <p:nvSpPr>
          <p:cNvPr id="3" name="Footer Placeholder 2">
            <a:extLst>
              <a:ext uri="{FF2B5EF4-FFF2-40B4-BE49-F238E27FC236}">
                <a16:creationId xmlns:a16="http://schemas.microsoft.com/office/drawing/2014/main" id="{C6AF2A22-94A3-41BF-9F87-44E3FEF33B47}"/>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F35C79A1-12F2-4F8B-A8F3-F46D58F4CB37}"/>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94112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EA5E8-D5CE-4885-9BCF-B4EBD80973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90977235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44160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920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051700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21" Type="http://schemas.openxmlformats.org/officeDocument/2006/relationships/slideLayout" Target="../slideLayouts/slideLayout56.xml"/><Relationship Id="rId34" Type="http://schemas.openxmlformats.org/officeDocument/2006/relationships/theme" Target="../theme/theme2.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emf"/><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oleObject" Target="../embeddings/oleObject5.bin"/><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tags" Target="../tags/tag6.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1BF0D-38F1-4459-87FA-2827EB1135DA}"/>
              </a:ext>
            </a:extLst>
          </p:cNvPr>
          <p:cNvGraphicFramePr>
            <a:graphicFrameLocks noChangeAspect="1"/>
          </p:cNvGraphicFramePr>
          <p:nvPr userDrawn="1">
            <p:custDataLst>
              <p:tags r:id="rId37"/>
            </p:custDataLst>
            <p:extLst>
              <p:ext uri="{D42A27DB-BD31-4B8C-83A1-F6EECF244321}">
                <p14:modId xmlns:p14="http://schemas.microsoft.com/office/powerpoint/2010/main" val="1357134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307" imgH="307" progId="TCLayout.ActiveDocument.1">
                  <p:embed/>
                </p:oleObj>
              </mc:Choice>
              <mc:Fallback>
                <p:oleObj name="think-cell Slide" r:id="rId38" imgW="307" imgH="307" progId="TCLayout.ActiveDocument.1">
                  <p:embed/>
                  <p:pic>
                    <p:nvPicPr>
                      <p:cNvPr id="8" name="Object 7" hidden="1">
                        <a:extLst>
                          <a:ext uri="{FF2B5EF4-FFF2-40B4-BE49-F238E27FC236}">
                            <a16:creationId xmlns:a16="http://schemas.microsoft.com/office/drawing/2014/main" id="{EF41BF0D-38F1-4459-87FA-2827EB1135DA}"/>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457201" y="6516456"/>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
        <p:nvSpPr>
          <p:cNvPr id="9" name="Slide Number Placeholder 4">
            <a:extLst>
              <a:ext uri="{FF2B5EF4-FFF2-40B4-BE49-F238E27FC236}">
                <a16:creationId xmlns:a16="http://schemas.microsoft.com/office/drawing/2014/main" id="{FA027841-75A4-4FCF-A169-6708382604CB}"/>
              </a:ext>
            </a:extLst>
          </p:cNvPr>
          <p:cNvSpPr txBox="1">
            <a:spLocks/>
          </p:cNvSpPr>
          <p:nvPr userDrawn="1"/>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latin typeface="EYInterstate" panose="02000503020000020004" pitchFamily="2" charset="0"/>
              </a:rPr>
              <a:t>Page </a:t>
            </a:r>
            <a:fld id="{F1BC30E3-FFE5-4B91-AA19-87A149EBB9EE}" type="slidenum">
              <a:rPr sz="800" smtClean="0">
                <a:solidFill>
                  <a:schemeClr val="bg1"/>
                </a:solidFill>
                <a:latin typeface="EYInterstate" panose="02000503020000020004" pitchFamily="2" charset="0"/>
              </a:rPr>
              <a:pPr/>
              <a:t>‹#›</a:t>
            </a:fld>
            <a:endParaRPr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386142786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85" r:id="rId13"/>
    <p:sldLayoutId id="2147483883" r:id="rId14"/>
    <p:sldLayoutId id="2147483831" r:id="rId15"/>
    <p:sldLayoutId id="2147483832" r:id="rId16"/>
    <p:sldLayoutId id="2147483833" r:id="rId17"/>
    <p:sldLayoutId id="2147483834" r:id="rId18"/>
    <p:sldLayoutId id="2147483835" r:id="rId19"/>
    <p:sldLayoutId id="2147483968" r:id="rId20"/>
    <p:sldLayoutId id="2147483836" r:id="rId21"/>
    <p:sldLayoutId id="2147483837" r:id="rId22"/>
    <p:sldLayoutId id="2147483838" r:id="rId23"/>
    <p:sldLayoutId id="2147483839" r:id="rId24"/>
    <p:sldLayoutId id="2147483840" r:id="rId25"/>
    <p:sldLayoutId id="2147483841" r:id="rId26"/>
    <p:sldLayoutId id="2147483892" r:id="rId27"/>
    <p:sldLayoutId id="2147483893" r:id="rId28"/>
    <p:sldLayoutId id="2147483843" r:id="rId29"/>
    <p:sldLayoutId id="2147483844" r:id="rId30"/>
    <p:sldLayoutId id="2147483845" r:id="rId31"/>
    <p:sldLayoutId id="2147483878" r:id="rId32"/>
    <p:sldLayoutId id="2147483969" r:id="rId33"/>
    <p:sldLayoutId id="2147483970" r:id="rId34"/>
    <p:sldLayoutId id="2147483971" r:id="rId35"/>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862B78-F0BB-4456-98BB-80163F9A8282}"/>
              </a:ext>
            </a:extLst>
          </p:cNvPr>
          <p:cNvGraphicFramePr>
            <a:graphicFrameLocks noChangeAspect="1"/>
          </p:cNvGraphicFramePr>
          <p:nvPr userDrawn="1">
            <p:custDataLst>
              <p:tags r:id="rId35"/>
            </p:custDataLst>
            <p:extLst>
              <p:ext uri="{D42A27DB-BD31-4B8C-83A1-F6EECF244321}">
                <p14:modId xmlns:p14="http://schemas.microsoft.com/office/powerpoint/2010/main" val="307786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07" imgH="307" progId="TCLayout.ActiveDocument.1">
                  <p:embed/>
                </p:oleObj>
              </mc:Choice>
              <mc:Fallback>
                <p:oleObj name="think-cell Slide" r:id="rId36" imgW="307" imgH="307" progId="TCLayout.ActiveDocument.1">
                  <p:embed/>
                  <p:pic>
                    <p:nvPicPr>
                      <p:cNvPr id="5" name="Object 4" hidden="1">
                        <a:extLst>
                          <a:ext uri="{FF2B5EF4-FFF2-40B4-BE49-F238E27FC236}">
                            <a16:creationId xmlns:a16="http://schemas.microsoft.com/office/drawing/2014/main" id="{95862B78-F0BB-4456-98BB-80163F9A8282}"/>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1" name="Group 4">
            <a:extLst>
              <a:ext uri="{FF2B5EF4-FFF2-40B4-BE49-F238E27FC236}">
                <a16:creationId xmlns:a16="http://schemas.microsoft.com/office/drawing/2014/main" id="{070143FB-B49A-43B9-BDD0-6B34F1305A62}"/>
              </a:ext>
            </a:extLst>
          </p:cNvPr>
          <p:cNvGrpSpPr>
            <a:grpSpLocks noChangeAspect="1"/>
          </p:cNvGrpSpPr>
          <p:nvPr userDrawn="1"/>
        </p:nvGrpSpPr>
        <p:grpSpPr bwMode="auto">
          <a:xfrm>
            <a:off x="8284464" y="6327648"/>
            <a:ext cx="402336" cy="412867"/>
            <a:chOff x="7110" y="4004"/>
            <a:chExt cx="191" cy="196"/>
          </a:xfrm>
        </p:grpSpPr>
        <p:sp>
          <p:nvSpPr>
            <p:cNvPr id="22" name="Freeform 5">
              <a:extLst>
                <a:ext uri="{FF2B5EF4-FFF2-40B4-BE49-F238E27FC236}">
                  <a16:creationId xmlns:a16="http://schemas.microsoft.com/office/drawing/2014/main" id="{D9BF2560-A8D8-44C9-8115-BCB5085894F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56D2A493-73F6-40BA-A4BE-DAEC44F3A25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C09A7C37-C954-457F-B80C-7BC99BEAE3B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6"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1892301" y="6516456"/>
            <a:ext cx="1191258"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AC60616C-F738-4195-9CBC-57322DFDB528}" type="datetime3">
              <a:rPr lang="en-US" smtClean="0"/>
              <a:t>6 February 2024</a:t>
            </a:fld>
            <a:endParaRPr lang="en-IN" dirty="0"/>
          </a:p>
        </p:txBody>
      </p:sp>
      <p:sp>
        <p:nvSpPr>
          <p:cNvPr id="17"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3321561" y="6516456"/>
            <a:ext cx="3086100"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8"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363093" y="6516456"/>
            <a:ext cx="663066" cy="180000"/>
          </a:xfrm>
          <a:prstGeom prst="rect">
            <a:avLst/>
          </a:prstGeom>
        </p:spPr>
        <p:txBody>
          <a:bodyPr vert="horz" lIns="91440" tIns="45720" rIns="91440" bIns="45720" rtlCol="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84" r:id="rId15"/>
    <p:sldLayoutId id="2147483886"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91" r:id="rId28"/>
    <p:sldLayoutId id="2147483876" r:id="rId29"/>
    <p:sldLayoutId id="2147483880" r:id="rId30"/>
    <p:sldLayoutId id="2147483881" r:id="rId31"/>
    <p:sldLayoutId id="2147483882" r:id="rId32"/>
    <p:sldLayoutId id="2147483887" r:id="rId33"/>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e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tags" Target="../tags/tag78.xml"/><Relationship Id="rId4" Type="http://schemas.openxmlformats.org/officeDocument/2006/relationships/image" Target="../media/image1.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tags" Target="../tags/tag79.xml"/><Relationship Id="rId4" Type="http://schemas.openxmlformats.org/officeDocument/2006/relationships/image" Target="../media/image1.emf"/></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80.x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image" Target="../media/image30.jpeg"/></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4.xml"/><Relationship Id="rId1" Type="http://schemas.openxmlformats.org/officeDocument/2006/relationships/tags" Target="../tags/tag81.xml"/><Relationship Id="rId4" Type="http://schemas.openxmlformats.org/officeDocument/2006/relationships/image" Target="../media/image1.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4.xml"/><Relationship Id="rId1" Type="http://schemas.openxmlformats.org/officeDocument/2006/relationships/tags" Target="../tags/tag82.xml"/><Relationship Id="rId4" Type="http://schemas.openxmlformats.org/officeDocument/2006/relationships/image" Target="../media/image1.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tags" Target="../tags/tag83.xml"/><Relationship Id="rId4" Type="http://schemas.openxmlformats.org/officeDocument/2006/relationships/image" Target="../media/image1.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tags" Target="../tags/tag84.xml"/><Relationship Id="rId4" Type="http://schemas.openxmlformats.org/officeDocument/2006/relationships/image" Target="../media/image1.e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4.xml"/><Relationship Id="rId1" Type="http://schemas.openxmlformats.org/officeDocument/2006/relationships/tags" Target="../tags/tag85.xml"/><Relationship Id="rId4" Type="http://schemas.openxmlformats.org/officeDocument/2006/relationships/image" Target="../media/image1.e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4.xml"/><Relationship Id="rId1" Type="http://schemas.openxmlformats.org/officeDocument/2006/relationships/tags" Target="../tags/tag86.xml"/><Relationship Id="rId4" Type="http://schemas.openxmlformats.org/officeDocument/2006/relationships/image" Target="../media/image1.emf"/></Relationships>
</file>

<file path=ppt/slides/_rels/slide10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5.xml"/><Relationship Id="rId1" Type="http://schemas.openxmlformats.org/officeDocument/2006/relationships/tags" Target="../tags/tag87.xml"/><Relationship Id="rId6" Type="http://schemas.openxmlformats.org/officeDocument/2006/relationships/image" Target="../media/image2.wmf"/><Relationship Id="rId5" Type="http://schemas.openxmlformats.org/officeDocument/2006/relationships/image" Target="../media/image1.emf"/><Relationship Id="rId4" Type="http://schemas.openxmlformats.org/officeDocument/2006/relationships/oleObject" Target="../embeddings/oleObject7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1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9.xml"/><Relationship Id="rId1" Type="http://schemas.openxmlformats.org/officeDocument/2006/relationships/tags" Target="../tags/tag40.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8" Type="http://schemas.openxmlformats.org/officeDocument/2006/relationships/hyperlink" Target="https://www.ey.com/en_us/webcasts" TargetMode="External"/><Relationship Id="rId3" Type="http://schemas.openxmlformats.org/officeDocument/2006/relationships/notesSlide" Target="../notesSlides/notesSlide8.xml"/><Relationship Id="rId7" Type="http://schemas.openxmlformats.org/officeDocument/2006/relationships/hyperlink" Target="https://taxnews.ey.com/Register/Register.aspx" TargetMode="External"/><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hyperlink" Target="https://eofutureleaders.ey.com/" TargetMode="Externa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41.xml.rels><?xml version="1.0" encoding="UTF-8" standalone="yes"?>
<Relationships xmlns="http://schemas.openxmlformats.org/package/2006/relationships"><Relationship Id="rId8" Type="http://schemas.openxmlformats.org/officeDocument/2006/relationships/hyperlink" Target="http://www.irs.gov/charities-non-profits/tax-exempt-organization-search-bulk-data-downloads" TargetMode="External"/><Relationship Id="rId3" Type="http://schemas.openxmlformats.org/officeDocument/2006/relationships/notesSlide" Target="../notesSlides/notesSlide10.xml"/><Relationship Id="rId7" Type="http://schemas.openxmlformats.org/officeDocument/2006/relationships/hyperlink" Target="https://www.irs.gov/government-entities/tax-exempt-and-government-entities-newsletter" TargetMode="Externa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hyperlink" Target="https://www.irs.gov/charities-non-profits/current-edition-of-exempt-organizations-update" TargetMode="External"/><Relationship Id="rId5" Type="http://schemas.openxmlformats.org/officeDocument/2006/relationships/image" Target="../media/image1.emf"/><Relationship Id="rId4" Type="http://schemas.openxmlformats.org/officeDocument/2006/relationships/oleObject" Target="../embeddings/oleObject35.bin"/><Relationship Id="rId9" Type="http://schemas.openxmlformats.org/officeDocument/2006/relationships/hyperlink" Target="http://www.irs.gov/charities-non-profits/exempt-organizations-business-master-file-extract-eo-bmf"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tags" Target="../tags/tag49.xml"/><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55.x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tags" Target="../tags/tag56.xml"/><Relationship Id="rId4" Type="http://schemas.openxmlformats.org/officeDocument/2006/relationships/image" Target="../media/image1.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47.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4.xml"/><Relationship Id="rId1" Type="http://schemas.openxmlformats.org/officeDocument/2006/relationships/tags" Target="../tags/tag58.xml"/><Relationship Id="rId4" Type="http://schemas.openxmlformats.org/officeDocument/2006/relationships/image" Target="../media/image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image" Target="../media/image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1.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tags" Target="../tags/tag61.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51.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4.xml"/><Relationship Id="rId1" Type="http://schemas.openxmlformats.org/officeDocument/2006/relationships/tags" Target="../tags/tag63.xml"/><Relationship Id="rId4" Type="http://schemas.openxmlformats.org/officeDocument/2006/relationships/image" Target="../media/image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4.xml"/><Relationship Id="rId1" Type="http://schemas.openxmlformats.org/officeDocument/2006/relationships/tags" Target="../tags/tag64.xml"/><Relationship Id="rId4" Type="http://schemas.openxmlformats.org/officeDocument/2006/relationships/image" Target="../media/image1.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65.x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image" Target="../media/image24.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tags" Target="../tags/tag66.xml"/><Relationship Id="rId4" Type="http://schemas.openxmlformats.org/officeDocument/2006/relationships/image" Target="../media/image1.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4.xml"/><Relationship Id="rId1" Type="http://schemas.openxmlformats.org/officeDocument/2006/relationships/tags" Target="../tags/tag67.xml"/><Relationship Id="rId4" Type="http://schemas.openxmlformats.org/officeDocument/2006/relationships/image" Target="../media/image1.e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57.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4.xml"/><Relationship Id="rId1" Type="http://schemas.openxmlformats.org/officeDocument/2006/relationships/tags" Target="../tags/tag69.xml"/><Relationship Id="rId4" Type="http://schemas.openxmlformats.org/officeDocument/2006/relationships/image" Target="../media/image1.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emf"/></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emf"/></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70.x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59.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4.xml"/><Relationship Id="rId1" Type="http://schemas.openxmlformats.org/officeDocument/2006/relationships/tags" Target="../tags/tag71.xml"/><Relationship Id="rId4" Type="http://schemas.openxmlformats.org/officeDocument/2006/relationships/image" Target="../media/image1.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4.xml"/><Relationship Id="rId1" Type="http://schemas.openxmlformats.org/officeDocument/2006/relationships/tags" Target="../tags/tag72.xml"/><Relationship Id="rId4" Type="http://schemas.openxmlformats.org/officeDocument/2006/relationships/image" Target="../media/image1.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tags" Target="../tags/tag73.xml"/><Relationship Id="rId4" Type="http://schemas.openxmlformats.org/officeDocument/2006/relationships/image" Target="../media/image1.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4.xml"/><Relationship Id="rId1" Type="http://schemas.openxmlformats.org/officeDocument/2006/relationships/tags" Target="../tags/tag74.xml"/><Relationship Id="rId4" Type="http://schemas.openxmlformats.org/officeDocument/2006/relationships/image" Target="../media/image1.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4.xml"/><Relationship Id="rId1" Type="http://schemas.openxmlformats.org/officeDocument/2006/relationships/tags" Target="../tags/tag75.xml"/><Relationship Id="rId4" Type="http://schemas.openxmlformats.org/officeDocument/2006/relationships/image" Target="../media/image1.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4.xml"/><Relationship Id="rId1" Type="http://schemas.openxmlformats.org/officeDocument/2006/relationships/tags" Target="../tags/tag76.xml"/><Relationship Id="rId4" Type="http://schemas.openxmlformats.org/officeDocument/2006/relationships/image" Target="../media/image1.e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77.x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89FE49-C696-4047-9BCB-8AECC80F5BEB}"/>
              </a:ext>
            </a:extLst>
          </p:cNvPr>
          <p:cNvGraphicFramePr>
            <a:graphicFrameLocks noChangeAspect="1"/>
          </p:cNvGraphicFramePr>
          <p:nvPr>
            <p:custDataLst>
              <p:tags r:id="rId1"/>
            </p:custDataLst>
            <p:extLst>
              <p:ext uri="{D42A27DB-BD31-4B8C-83A1-F6EECF244321}">
                <p14:modId xmlns:p14="http://schemas.microsoft.com/office/powerpoint/2010/main" val="325959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A489FE49-C696-4047-9BCB-8AECC80F5B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FB17B794-FCDD-4B19-9635-3DBC0D70D3A6}"/>
              </a:ext>
            </a:extLst>
          </p:cNvPr>
          <p:cNvSpPr>
            <a:spLocks noGrp="1"/>
          </p:cNvSpPr>
          <p:nvPr>
            <p:ph type="ctrTitle"/>
          </p:nvPr>
        </p:nvSpPr>
        <p:spPr>
          <a:xfrm>
            <a:off x="724925" y="2274080"/>
            <a:ext cx="3443764" cy="1154920"/>
          </a:xfrm>
        </p:spPr>
        <p:txBody>
          <a:bodyPr/>
          <a:lstStyle/>
          <a:p>
            <a:pPr>
              <a:lnSpc>
                <a:spcPts val="3400"/>
              </a:lnSpc>
            </a:pPr>
            <a:r>
              <a:rPr lang="en-IN" dirty="0">
                <a:solidFill>
                  <a:schemeClr val="tx1"/>
                </a:solidFill>
              </a:rPr>
              <a:t>Welcome</a:t>
            </a:r>
            <a:br>
              <a:rPr lang="en-IN" dirty="0">
                <a:solidFill>
                  <a:schemeClr val="tx1"/>
                </a:solidFill>
              </a:rPr>
            </a:br>
            <a:r>
              <a:rPr lang="en-IN" dirty="0">
                <a:solidFill>
                  <a:schemeClr val="tx1"/>
                </a:solidFill>
              </a:rPr>
              <a:t>2024 Future Tax Leaders program</a:t>
            </a:r>
          </a:p>
        </p:txBody>
      </p:sp>
      <p:sp>
        <p:nvSpPr>
          <p:cNvPr id="9" name="Subtitle 8">
            <a:extLst>
              <a:ext uri="{FF2B5EF4-FFF2-40B4-BE49-F238E27FC236}">
                <a16:creationId xmlns:a16="http://schemas.microsoft.com/office/drawing/2014/main" id="{8D498892-6B12-4A37-9DF0-5D3F6D0716DC}"/>
              </a:ext>
            </a:extLst>
          </p:cNvPr>
          <p:cNvSpPr>
            <a:spLocks noGrp="1"/>
          </p:cNvSpPr>
          <p:nvPr>
            <p:ph type="subTitle" idx="1"/>
          </p:nvPr>
        </p:nvSpPr>
        <p:spPr>
          <a:xfrm>
            <a:off x="741273" y="3692567"/>
            <a:ext cx="3424132" cy="391225"/>
          </a:xfrm>
        </p:spPr>
        <p:txBody>
          <a:bodyPr/>
          <a:lstStyle/>
          <a:p>
            <a:r>
              <a:rPr lang="en-GB" b="1" dirty="0">
                <a:solidFill>
                  <a:schemeClr val="tx1"/>
                </a:solidFill>
              </a:rPr>
              <a:t>February 2, 2024</a:t>
            </a:r>
            <a:endParaRPr lang="en-IN" b="1" dirty="0">
              <a:solidFill>
                <a:schemeClr val="tx1"/>
              </a:solidFill>
            </a:endParaRPr>
          </a:p>
        </p:txBody>
      </p:sp>
    </p:spTree>
    <p:extLst>
      <p:ext uri="{BB962C8B-B14F-4D97-AF65-F5344CB8AC3E}">
        <p14:creationId xmlns:p14="http://schemas.microsoft.com/office/powerpoint/2010/main" val="267315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050B66-CB73-4313-9AA4-3141B46DE069}"/>
              </a:ext>
            </a:extLst>
          </p:cNvPr>
          <p:cNvGraphicFramePr>
            <a:graphicFrameLocks noChangeAspect="1"/>
          </p:cNvGraphicFramePr>
          <p:nvPr>
            <p:custDataLst>
              <p:tags r:id="rId1"/>
            </p:custDataLst>
            <p:extLst>
              <p:ext uri="{D42A27DB-BD31-4B8C-83A1-F6EECF244321}">
                <p14:modId xmlns:p14="http://schemas.microsoft.com/office/powerpoint/2010/main" val="2883050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5050B66-CB73-4313-9AA4-3141B46DE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7FE71C-59DB-48BE-947D-F72AF895AC30}"/>
              </a:ext>
            </a:extLst>
          </p:cNvPr>
          <p:cNvSpPr>
            <a:spLocks noGrp="1"/>
          </p:cNvSpPr>
          <p:nvPr>
            <p:ph type="title"/>
          </p:nvPr>
        </p:nvSpPr>
        <p:spPr/>
        <p:txBody>
          <a:bodyPr vert="horz"/>
          <a:lstStyle/>
          <a:p>
            <a:r>
              <a:rPr lang="en-US" dirty="0"/>
              <a:t>Polling question 3</a:t>
            </a:r>
          </a:p>
        </p:txBody>
      </p:sp>
      <p:sp>
        <p:nvSpPr>
          <p:cNvPr id="3" name="Content Placeholder 2">
            <a:extLst>
              <a:ext uri="{FF2B5EF4-FFF2-40B4-BE49-F238E27FC236}">
                <a16:creationId xmlns:a16="http://schemas.microsoft.com/office/drawing/2014/main" id="{27F86541-483B-4CAB-AE00-EA337C7BB2E0}"/>
              </a:ext>
            </a:extLst>
          </p:cNvPr>
          <p:cNvSpPr>
            <a:spLocks noGrp="1"/>
          </p:cNvSpPr>
          <p:nvPr>
            <p:ph idx="1"/>
          </p:nvPr>
        </p:nvSpPr>
        <p:spPr/>
        <p:txBody>
          <a:bodyPr/>
          <a:lstStyle/>
          <a:p>
            <a:pPr marL="0" indent="0">
              <a:buNone/>
            </a:pPr>
            <a:r>
              <a:rPr lang="en-US" dirty="0"/>
              <a:t>How familiar are you with Section 501(c)(3) exemption standards?</a:t>
            </a:r>
          </a:p>
          <a:p>
            <a:endParaRPr lang="en-US" dirty="0"/>
          </a:p>
          <a:p>
            <a:pPr marL="457200" indent="-457200">
              <a:buFont typeface="+mj-lt"/>
              <a:buAutoNum type="alphaUcPeriod"/>
            </a:pPr>
            <a:r>
              <a:rPr lang="en-US" dirty="0"/>
              <a:t>Not familiar — this is new for me</a:t>
            </a:r>
          </a:p>
          <a:p>
            <a:pPr marL="457200" indent="-457200">
              <a:buFont typeface="+mj-lt"/>
              <a:buAutoNum type="alphaUcPeriod"/>
            </a:pPr>
            <a:r>
              <a:rPr lang="en-US" dirty="0"/>
              <a:t>Somewhat familiar</a:t>
            </a:r>
          </a:p>
          <a:p>
            <a:pPr marL="457200" indent="-457200">
              <a:buFont typeface="+mj-lt"/>
              <a:buAutoNum type="alphaUcPeriod"/>
            </a:pPr>
            <a:r>
              <a:rPr lang="en-US" dirty="0"/>
              <a:t>Very familiar</a:t>
            </a:r>
          </a:p>
        </p:txBody>
      </p:sp>
    </p:spTree>
    <p:extLst>
      <p:ext uri="{BB962C8B-B14F-4D97-AF65-F5344CB8AC3E}">
        <p14:creationId xmlns:p14="http://schemas.microsoft.com/office/powerpoint/2010/main" val="28582096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A6BA3F-96CE-4AFB-8C62-521223F050E0}"/>
              </a:ext>
            </a:extLst>
          </p:cNvPr>
          <p:cNvGraphicFramePr>
            <a:graphicFrameLocks noChangeAspect="1"/>
          </p:cNvGraphicFramePr>
          <p:nvPr>
            <p:custDataLst>
              <p:tags r:id="rId1"/>
            </p:custDataLst>
            <p:extLst>
              <p:ext uri="{D42A27DB-BD31-4B8C-83A1-F6EECF244321}">
                <p14:modId xmlns:p14="http://schemas.microsoft.com/office/powerpoint/2010/main" val="1990892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DEA6BA3F-96CE-4AFB-8C62-521223F050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Political activity and lobbying</a:t>
            </a:r>
          </a:p>
        </p:txBody>
      </p:sp>
      <p:sp>
        <p:nvSpPr>
          <p:cNvPr id="3" name="Content Placeholder 2"/>
          <p:cNvSpPr>
            <a:spLocks noGrp="1"/>
          </p:cNvSpPr>
          <p:nvPr>
            <p:ph idx="1"/>
          </p:nvPr>
        </p:nvSpPr>
        <p:spPr/>
        <p:txBody>
          <a:bodyPr/>
          <a:lstStyle/>
          <a:p>
            <a:pPr lvl="0"/>
            <a:r>
              <a:rPr lang="en-US" altLang="en-US" dirty="0"/>
              <a:t>Lobbying:</a:t>
            </a:r>
          </a:p>
          <a:p>
            <a:pPr lvl="1"/>
            <a:r>
              <a:rPr lang="en-US" altLang="en-US" dirty="0"/>
              <a:t>Attempting to influence legislation: </a:t>
            </a:r>
          </a:p>
          <a:p>
            <a:pPr lvl="2"/>
            <a:r>
              <a:rPr lang="en-US" altLang="en-US" dirty="0"/>
              <a:t>Direct </a:t>
            </a:r>
            <a:r>
              <a:rPr lang="en-US" dirty="0"/>
              <a:t>—</a:t>
            </a:r>
            <a:r>
              <a:rPr lang="en-US" altLang="en-US" dirty="0"/>
              <a:t> contacting legislator</a:t>
            </a:r>
          </a:p>
          <a:p>
            <a:pPr lvl="2"/>
            <a:r>
              <a:rPr lang="en-US" altLang="en-US" dirty="0"/>
              <a:t>Grassroots </a:t>
            </a:r>
            <a:r>
              <a:rPr lang="en-US" dirty="0"/>
              <a:t>—</a:t>
            </a:r>
            <a:r>
              <a:rPr lang="en-US" altLang="en-US" dirty="0"/>
              <a:t> contacting public</a:t>
            </a:r>
          </a:p>
          <a:p>
            <a:pPr lvl="1"/>
            <a:r>
              <a:rPr lang="en-US" altLang="en-US" dirty="0"/>
              <a:t>Substantial-part test:</a:t>
            </a:r>
          </a:p>
          <a:p>
            <a:pPr lvl="2"/>
            <a:r>
              <a:rPr lang="en-US" altLang="en-US" dirty="0"/>
              <a:t>Lobbying cannot constitute a substantial part of activities.</a:t>
            </a:r>
          </a:p>
          <a:p>
            <a:pPr lvl="2"/>
            <a:r>
              <a:rPr lang="en-US" altLang="en-US" dirty="0"/>
              <a:t>Violation results in excise tax and revocation of exemption.</a:t>
            </a:r>
          </a:p>
          <a:p>
            <a:pPr lvl="1"/>
            <a:r>
              <a:rPr lang="en-US" altLang="en-US" dirty="0"/>
              <a:t>Section 501(h) election:</a:t>
            </a:r>
          </a:p>
          <a:p>
            <a:pPr lvl="2"/>
            <a:r>
              <a:rPr lang="en-US" altLang="en-US" dirty="0"/>
              <a:t>Lobbying expenses cannot exceed certain limits.</a:t>
            </a:r>
          </a:p>
          <a:p>
            <a:pPr lvl="2"/>
            <a:r>
              <a:rPr lang="en-US" altLang="en-US" dirty="0"/>
              <a:t>Violation results in excise tax and/or revocation. </a:t>
            </a:r>
          </a:p>
          <a:p>
            <a:pPr lvl="2"/>
            <a:r>
              <a:rPr lang="en-US" altLang="en-US" dirty="0"/>
              <a:t>Organizations must make an election on Form 5768.</a:t>
            </a:r>
          </a:p>
        </p:txBody>
      </p:sp>
    </p:spTree>
    <p:extLst>
      <p:ext uri="{BB962C8B-B14F-4D97-AF65-F5344CB8AC3E}">
        <p14:creationId xmlns:p14="http://schemas.microsoft.com/office/powerpoint/2010/main" val="10410698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F63B6B1-1DCE-49B7-BFA7-9A70B45FFD2A}"/>
              </a:ext>
            </a:extLst>
          </p:cNvPr>
          <p:cNvGraphicFramePr>
            <a:graphicFrameLocks noChangeAspect="1"/>
          </p:cNvGraphicFramePr>
          <p:nvPr>
            <p:custDataLst>
              <p:tags r:id="rId1"/>
            </p:custDataLst>
            <p:extLst>
              <p:ext uri="{D42A27DB-BD31-4B8C-83A1-F6EECF244321}">
                <p14:modId xmlns:p14="http://schemas.microsoft.com/office/powerpoint/2010/main" val="361048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1F63B6B1-1DCE-49B7-BFA7-9A70B45FFD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Political activity and lobbying (cont.)</a:t>
            </a:r>
          </a:p>
        </p:txBody>
      </p:sp>
      <p:sp>
        <p:nvSpPr>
          <p:cNvPr id="3" name="Content Placeholder 2"/>
          <p:cNvSpPr>
            <a:spLocks noGrp="1"/>
          </p:cNvSpPr>
          <p:nvPr>
            <p:ph idx="1"/>
          </p:nvPr>
        </p:nvSpPr>
        <p:spPr/>
        <p:txBody>
          <a:bodyPr/>
          <a:lstStyle/>
          <a:p>
            <a:pPr lvl="0"/>
            <a:r>
              <a:rPr lang="en-US" altLang="en-US" dirty="0"/>
              <a:t>Political campaign activity is absolutely prohibited for </a:t>
            </a:r>
            <a:br>
              <a:rPr lang="en-US" altLang="en-US" dirty="0"/>
            </a:br>
            <a:r>
              <a:rPr lang="en-US" altLang="en-US" dirty="0"/>
              <a:t>Section 501(c)(3) organizations.</a:t>
            </a:r>
          </a:p>
          <a:p>
            <a:r>
              <a:rPr lang="en-US" altLang="en-US" dirty="0"/>
              <a:t>Political campaign activity includes support/opposition for candidates for federal, state or local public office.</a:t>
            </a:r>
          </a:p>
          <a:p>
            <a:r>
              <a:rPr lang="en-US" altLang="en-US" dirty="0"/>
              <a:t>Examples:</a:t>
            </a:r>
          </a:p>
          <a:p>
            <a:pPr lvl="1"/>
            <a:r>
              <a:rPr lang="en-US" altLang="en-US" dirty="0"/>
              <a:t>Public statements for or against a candidate</a:t>
            </a:r>
          </a:p>
          <a:p>
            <a:pPr lvl="1"/>
            <a:r>
              <a:rPr lang="en-US" altLang="en-US" dirty="0"/>
              <a:t>Participation in political campaigns</a:t>
            </a:r>
          </a:p>
          <a:p>
            <a:pPr lvl="1"/>
            <a:r>
              <a:rPr lang="en-US" altLang="en-US" dirty="0"/>
              <a:t>Contributions to candidates</a:t>
            </a:r>
          </a:p>
          <a:p>
            <a:r>
              <a:rPr lang="en-US" altLang="en-US" dirty="0"/>
              <a:t>Generally permissible:</a:t>
            </a:r>
          </a:p>
          <a:p>
            <a:pPr lvl="1"/>
            <a:r>
              <a:rPr lang="en-US" altLang="en-US" dirty="0"/>
              <a:t>Voter registration; get-out-the-vote drives</a:t>
            </a:r>
          </a:p>
          <a:p>
            <a:pPr lvl="1"/>
            <a:r>
              <a:rPr lang="en-US" altLang="en-US" dirty="0"/>
              <a:t>Public forums for all candidates for office</a:t>
            </a:r>
          </a:p>
          <a:p>
            <a:pPr lvl="1"/>
            <a:r>
              <a:rPr lang="en-US" altLang="en-US" dirty="0"/>
              <a:t>Neutral voter guides</a:t>
            </a:r>
            <a:endParaRPr lang="en-GB" dirty="0"/>
          </a:p>
        </p:txBody>
      </p:sp>
    </p:spTree>
    <p:extLst>
      <p:ext uri="{BB962C8B-B14F-4D97-AF65-F5344CB8AC3E}">
        <p14:creationId xmlns:p14="http://schemas.microsoft.com/office/powerpoint/2010/main" val="14678635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ouch&#10;&#10;Description automatically generated with low confidence">
            <a:extLst>
              <a:ext uri="{FF2B5EF4-FFF2-40B4-BE49-F238E27FC236}">
                <a16:creationId xmlns:a16="http://schemas.microsoft.com/office/drawing/2014/main" id="{DA6A191C-3EE7-4664-819D-0CBB0DD27A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690" r="22100" b="826"/>
          <a:stretch/>
        </p:blipFill>
        <p:spPr>
          <a:xfrm>
            <a:off x="0" y="0"/>
            <a:ext cx="9144000" cy="6853283"/>
          </a:xfrm>
          <a:prstGeom prst="rect">
            <a:avLst/>
          </a:prstGeom>
        </p:spPr>
      </p:pic>
      <p:sp>
        <p:nvSpPr>
          <p:cNvPr id="2" name="Rectangle 1">
            <a:extLst>
              <a:ext uri="{FF2B5EF4-FFF2-40B4-BE49-F238E27FC236}">
                <a16:creationId xmlns:a16="http://schemas.microsoft.com/office/drawing/2014/main" id="{40CFE8C4-47FC-710A-CE32-5692297E35B9}"/>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8" name="Object 7" hidden="1">
            <a:extLst>
              <a:ext uri="{FF2B5EF4-FFF2-40B4-BE49-F238E27FC236}">
                <a16:creationId xmlns:a16="http://schemas.microsoft.com/office/drawing/2014/main" id="{B58241B3-60CF-4973-A858-F3CD3140B54B}"/>
              </a:ext>
            </a:extLst>
          </p:cNvPr>
          <p:cNvGraphicFramePr>
            <a:graphicFrameLocks noChangeAspect="1"/>
          </p:cNvGraphicFramePr>
          <p:nvPr>
            <p:custDataLst>
              <p:tags r:id="rId1"/>
            </p:custDataLst>
            <p:extLst>
              <p:ext uri="{D42A27DB-BD31-4B8C-83A1-F6EECF244321}">
                <p14:modId xmlns:p14="http://schemas.microsoft.com/office/powerpoint/2010/main" val="32667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B58241B3-60CF-4973-A858-F3CD3140B5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Other issues facing Section 501(c)(3) organizations</a:t>
            </a:r>
            <a:endParaRPr lang="en-GB" b="0" dirty="0">
              <a:solidFill>
                <a:srgbClr val="2E2E38"/>
              </a:solidFill>
              <a:latin typeface="EYInterstate Light" panose="02000506000000020004" pitchFamily="2" charset="0"/>
            </a:endParaRPr>
          </a:p>
        </p:txBody>
      </p:sp>
      <p:pic>
        <p:nvPicPr>
          <p:cNvPr id="6" name="Picture 5">
            <a:extLst>
              <a:ext uri="{FF2B5EF4-FFF2-40B4-BE49-F238E27FC236}">
                <a16:creationId xmlns:a16="http://schemas.microsoft.com/office/drawing/2014/main" id="{512048AF-9A88-46BD-A331-BE919E03B4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768909EA-7EFA-49FE-A233-CA1EE0C33E48}"/>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8447243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0F52AAA-30C5-44E0-9368-737C6404FB98}"/>
              </a:ext>
            </a:extLst>
          </p:cNvPr>
          <p:cNvGraphicFramePr>
            <a:graphicFrameLocks noChangeAspect="1"/>
          </p:cNvGraphicFramePr>
          <p:nvPr>
            <p:custDataLst>
              <p:tags r:id="rId1"/>
            </p:custDataLst>
            <p:extLst>
              <p:ext uri="{D42A27DB-BD31-4B8C-83A1-F6EECF244321}">
                <p14:modId xmlns:p14="http://schemas.microsoft.com/office/powerpoint/2010/main" val="3486285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00F52AAA-30C5-44E0-9368-737C6404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p:txBody>
          <a:bodyPr vert="horz"/>
          <a:lstStyle/>
          <a:p>
            <a:r>
              <a:rPr lang="en-US" dirty="0"/>
              <a:t>Excise tax on excess tax-exempt organization executive compensation</a:t>
            </a:r>
          </a:p>
        </p:txBody>
      </p:sp>
      <p:sp>
        <p:nvSpPr>
          <p:cNvPr id="6" name="Content Placeholder 5"/>
          <p:cNvSpPr>
            <a:spLocks noGrp="1"/>
          </p:cNvSpPr>
          <p:nvPr>
            <p:ph idx="1"/>
          </p:nvPr>
        </p:nvSpPr>
        <p:spPr/>
        <p:txBody>
          <a:bodyPr/>
          <a:lstStyle/>
          <a:p>
            <a:r>
              <a:rPr lang="en-US" altLang="en-US" dirty="0"/>
              <a:t>Section 4960 imposes a 21% excise tax on:</a:t>
            </a:r>
          </a:p>
          <a:p>
            <a:pPr lvl="1"/>
            <a:r>
              <a:rPr lang="en-US" altLang="en-US" dirty="0"/>
              <a:t>Remuneration over $1 million paid to a “covered employee” (other than an </a:t>
            </a:r>
            <a:r>
              <a:rPr lang="en-US" altLang="en-US" dirty="0">
                <a:solidFill>
                  <a:srgbClr val="FFFFFF"/>
                </a:solidFill>
              </a:rPr>
              <a:t>excess parachute payment)</a:t>
            </a:r>
          </a:p>
          <a:p>
            <a:pPr lvl="1"/>
            <a:r>
              <a:rPr lang="en-US" altLang="en-US" dirty="0">
                <a:solidFill>
                  <a:srgbClr val="FFFFFF"/>
                </a:solidFill>
              </a:rPr>
              <a:t>Any excess parachute payment (related solely to severance pay for involuntary separation from employment) paid to </a:t>
            </a:r>
            <a:r>
              <a:rPr lang="en-US" altLang="en-US" dirty="0"/>
              <a:t>a covered employee</a:t>
            </a:r>
          </a:p>
          <a:p>
            <a:r>
              <a:rPr lang="en-US" altLang="en-US" dirty="0"/>
              <a:t>Effective for tax years beginning after December 31, 2017</a:t>
            </a:r>
          </a:p>
          <a:p>
            <a:r>
              <a:rPr lang="en-US" altLang="en-US" dirty="0"/>
              <a:t>Reported on Form 990, Part V, line 15 and Form 4720, Part I, line 13 and Schedule N:</a:t>
            </a:r>
          </a:p>
          <a:p>
            <a:pPr lvl="1"/>
            <a:r>
              <a:rPr lang="en-US" altLang="en-US" dirty="0"/>
              <a:t>Due on original due date of Form 990</a:t>
            </a:r>
          </a:p>
          <a:p>
            <a:pPr lvl="1"/>
            <a:r>
              <a:rPr lang="en-US" altLang="en-US" dirty="0"/>
              <a:t>Can be extended using Form 8868, but excise tax must still be paid on or before initial due date</a:t>
            </a:r>
          </a:p>
          <a:p>
            <a:pPr lvl="1"/>
            <a:r>
              <a:rPr lang="en-US" altLang="en-US" dirty="0"/>
              <a:t>No estimated taxes required</a:t>
            </a:r>
          </a:p>
          <a:p>
            <a:r>
              <a:rPr lang="en-US" altLang="en-US" dirty="0"/>
              <a:t>IRS Notice 2019-09 provided interim guidance regarding </a:t>
            </a:r>
            <a:br>
              <a:rPr lang="en-US" altLang="en-US" dirty="0"/>
            </a:br>
            <a:r>
              <a:rPr lang="en-US" altLang="en-US" dirty="0"/>
              <a:t>Section 4960 and requested comments from taxpayers.</a:t>
            </a:r>
          </a:p>
          <a:p>
            <a:r>
              <a:rPr lang="en-US" altLang="en-US" dirty="0"/>
              <a:t>Final regulations were issued on January 11, 2021.</a:t>
            </a:r>
          </a:p>
        </p:txBody>
      </p:sp>
    </p:spTree>
    <p:extLst>
      <p:ext uri="{BB962C8B-B14F-4D97-AF65-F5344CB8AC3E}">
        <p14:creationId xmlns:p14="http://schemas.microsoft.com/office/powerpoint/2010/main" val="23890600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1E802F-18C8-4E98-8052-605BFB4D08F3}"/>
              </a:ext>
            </a:extLst>
          </p:cNvPr>
          <p:cNvGraphicFramePr>
            <a:graphicFrameLocks noChangeAspect="1"/>
          </p:cNvGraphicFramePr>
          <p:nvPr>
            <p:custDataLst>
              <p:tags r:id="rId1"/>
            </p:custDataLst>
            <p:extLst>
              <p:ext uri="{D42A27DB-BD31-4B8C-83A1-F6EECF244321}">
                <p14:modId xmlns:p14="http://schemas.microsoft.com/office/powerpoint/2010/main" val="1569242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F1E802F-18C8-4E98-8052-605BFB4D08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553C6D-52C0-4C38-83E4-3BA6660C6A85}"/>
              </a:ext>
            </a:extLst>
          </p:cNvPr>
          <p:cNvSpPr>
            <a:spLocks noGrp="1"/>
          </p:cNvSpPr>
          <p:nvPr>
            <p:ph type="title"/>
          </p:nvPr>
        </p:nvSpPr>
        <p:spPr/>
        <p:txBody>
          <a:bodyPr vert="horz"/>
          <a:lstStyle/>
          <a:p>
            <a:r>
              <a:rPr lang="en-US" dirty="0"/>
              <a:t>Polling question 23</a:t>
            </a:r>
          </a:p>
        </p:txBody>
      </p:sp>
      <p:sp>
        <p:nvSpPr>
          <p:cNvPr id="3" name="Content Placeholder 2">
            <a:extLst>
              <a:ext uri="{FF2B5EF4-FFF2-40B4-BE49-F238E27FC236}">
                <a16:creationId xmlns:a16="http://schemas.microsoft.com/office/drawing/2014/main" id="{EA373FEA-25E3-49FA-A01F-8986B8F02824}"/>
              </a:ext>
            </a:extLst>
          </p:cNvPr>
          <p:cNvSpPr>
            <a:spLocks noGrp="1"/>
          </p:cNvSpPr>
          <p:nvPr>
            <p:ph idx="1"/>
          </p:nvPr>
        </p:nvSpPr>
        <p:spPr/>
        <p:txBody>
          <a:bodyPr/>
          <a:lstStyle/>
          <a:p>
            <a:pPr marL="0" indent="0">
              <a:buNone/>
            </a:pPr>
            <a:r>
              <a:rPr lang="en-US" dirty="0"/>
              <a:t>True or false: A Section 501(c)(3) organization is subject to the </a:t>
            </a:r>
            <a:br>
              <a:rPr lang="en-US" dirty="0"/>
            </a:br>
            <a:r>
              <a:rPr lang="en-US" dirty="0"/>
              <a:t>Section 4960 excise tax related to every employee who receives compensation in excess of $1 million.</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35476422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61A87F-EAF6-4E3E-85A6-0182ED173C3F}"/>
              </a:ext>
            </a:extLst>
          </p:cNvPr>
          <p:cNvGraphicFramePr>
            <a:graphicFrameLocks noChangeAspect="1"/>
          </p:cNvGraphicFramePr>
          <p:nvPr>
            <p:custDataLst>
              <p:tags r:id="rId1"/>
            </p:custDataLst>
            <p:extLst>
              <p:ext uri="{D42A27DB-BD31-4B8C-83A1-F6EECF244321}">
                <p14:modId xmlns:p14="http://schemas.microsoft.com/office/powerpoint/2010/main" val="1128116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5A61A87F-EAF6-4E3E-85A6-0182ED173C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Reporting of compensation on Form 990 when using a management company</a:t>
            </a:r>
            <a:endParaRPr lang="en-GB" dirty="0"/>
          </a:p>
        </p:txBody>
      </p:sp>
      <p:sp>
        <p:nvSpPr>
          <p:cNvPr id="3" name="Content Placeholder 2"/>
          <p:cNvSpPr>
            <a:spLocks noGrp="1"/>
          </p:cNvSpPr>
          <p:nvPr>
            <p:ph idx="1"/>
          </p:nvPr>
        </p:nvSpPr>
        <p:spPr/>
        <p:txBody>
          <a:bodyPr>
            <a:noAutofit/>
          </a:bodyPr>
          <a:lstStyle/>
          <a:p>
            <a:pPr>
              <a:spcAft>
                <a:spcPts val="600"/>
              </a:spcAft>
            </a:pPr>
            <a:r>
              <a:rPr lang="en-US" sz="1800" dirty="0"/>
              <a:t>IRS revoked Announcement 2001-33, which previously allowed tax-exempt organizations to report the name of a management company that they hired, rather than the management company employee person who directly provided services, in the compensation section of Form 990, even if that person was a common law employee of the organization. </a:t>
            </a:r>
          </a:p>
          <a:p>
            <a:pPr>
              <a:spcAft>
                <a:spcPts val="600"/>
              </a:spcAft>
            </a:pPr>
            <a:r>
              <a:rPr lang="en-US" sz="1800" dirty="0"/>
              <a:t>Form 990 instructions require a tax-exempt organization to report on Form 990 a payment to a management company for services provided by an officer, director or employee of the organization as a payment to the company, rather than as a payment to the officer, director or employee:</a:t>
            </a:r>
          </a:p>
          <a:p>
            <a:pPr lvl="1">
              <a:spcAft>
                <a:spcPts val="600"/>
              </a:spcAft>
            </a:pPr>
            <a:r>
              <a:rPr lang="en-US" dirty="0"/>
              <a:t>Unless the officer, director or employee is a federal common law employee of the organization, in which case the organization must report the payment as  compensation to the individual, rather than to the management company</a:t>
            </a:r>
          </a:p>
          <a:p>
            <a:pPr>
              <a:spcAft>
                <a:spcPts val="600"/>
              </a:spcAft>
            </a:pPr>
            <a:r>
              <a:rPr lang="en-US" sz="1800" dirty="0"/>
              <a:t>Announcement 2021-18 requires filing organizations to follow the Form 990 instructions and abolishes the reasonable-cause exception from penalties for using the prior reporting procedure described in Announcement 2001-33. </a:t>
            </a:r>
          </a:p>
          <a:p>
            <a:pPr>
              <a:spcAft>
                <a:spcPts val="600"/>
              </a:spcAft>
            </a:pPr>
            <a:endParaRPr lang="en-US" dirty="0"/>
          </a:p>
        </p:txBody>
      </p:sp>
    </p:spTree>
    <p:extLst>
      <p:ext uri="{BB962C8B-B14F-4D97-AF65-F5344CB8AC3E}">
        <p14:creationId xmlns:p14="http://schemas.microsoft.com/office/powerpoint/2010/main" val="22703689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61A87F-EAF6-4E3E-85A6-0182ED173C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5A61A87F-EAF6-4E3E-85A6-0182ED173C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Current reporting-year discussion</a:t>
            </a:r>
            <a:endParaRPr lang="en-GB" dirty="0"/>
          </a:p>
        </p:txBody>
      </p:sp>
      <p:sp>
        <p:nvSpPr>
          <p:cNvPr id="3" name="Content Placeholder 2"/>
          <p:cNvSpPr>
            <a:spLocks noGrp="1"/>
          </p:cNvSpPr>
          <p:nvPr>
            <p:ph idx="1"/>
          </p:nvPr>
        </p:nvSpPr>
        <p:spPr/>
        <p:txBody>
          <a:bodyPr/>
          <a:lstStyle/>
          <a:p>
            <a:pPr>
              <a:spcAft>
                <a:spcPts val="600"/>
              </a:spcAft>
            </a:pPr>
            <a:r>
              <a:rPr lang="en-US" dirty="0"/>
              <a:t>Staffing levels and obtaining the resources that the tax department needs</a:t>
            </a:r>
          </a:p>
          <a:p>
            <a:r>
              <a:rPr lang="en-US" dirty="0"/>
              <a:t>IRS examination issues/challenges: </a:t>
            </a:r>
          </a:p>
          <a:p>
            <a:pPr lvl="1">
              <a:spcAft>
                <a:spcPts val="600"/>
              </a:spcAft>
            </a:pPr>
            <a:r>
              <a:rPr lang="en-US" dirty="0"/>
              <a:t>What areas have you seen the IRS focus on?</a:t>
            </a:r>
          </a:p>
          <a:p>
            <a:r>
              <a:rPr lang="en-US" dirty="0"/>
              <a:t>What challenges are you facing with the Form 990-T reporting? </a:t>
            </a:r>
          </a:p>
          <a:p>
            <a:pPr lvl="1"/>
            <a:r>
              <a:rPr lang="en-US" dirty="0"/>
              <a:t>Expense allocations</a:t>
            </a:r>
          </a:p>
          <a:p>
            <a:pPr lvl="1"/>
            <a:r>
              <a:rPr lang="en-US" dirty="0"/>
              <a:t>Charitable deductions</a:t>
            </a:r>
          </a:p>
          <a:p>
            <a:pPr lvl="1"/>
            <a:r>
              <a:rPr lang="en-US" dirty="0"/>
              <a:t>Alternative expense deductions </a:t>
            </a:r>
          </a:p>
          <a:p>
            <a:endParaRPr lang="en-US" dirty="0"/>
          </a:p>
        </p:txBody>
      </p:sp>
    </p:spTree>
    <p:extLst>
      <p:ext uri="{BB962C8B-B14F-4D97-AF65-F5344CB8AC3E}">
        <p14:creationId xmlns:p14="http://schemas.microsoft.com/office/powerpoint/2010/main" val="14035332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1E802F-18C8-4E98-8052-605BFB4D08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F1E802F-18C8-4E98-8052-605BFB4D08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553C6D-52C0-4C38-83E4-3BA6660C6A85}"/>
              </a:ext>
            </a:extLst>
          </p:cNvPr>
          <p:cNvSpPr>
            <a:spLocks noGrp="1"/>
          </p:cNvSpPr>
          <p:nvPr>
            <p:ph type="title"/>
          </p:nvPr>
        </p:nvSpPr>
        <p:spPr/>
        <p:txBody>
          <a:bodyPr vert="horz"/>
          <a:lstStyle/>
          <a:p>
            <a:r>
              <a:rPr lang="en-US" dirty="0"/>
              <a:t>Polling question 24</a:t>
            </a:r>
          </a:p>
        </p:txBody>
      </p:sp>
      <p:sp>
        <p:nvSpPr>
          <p:cNvPr id="3" name="Content Placeholder 2">
            <a:extLst>
              <a:ext uri="{FF2B5EF4-FFF2-40B4-BE49-F238E27FC236}">
                <a16:creationId xmlns:a16="http://schemas.microsoft.com/office/drawing/2014/main" id="{EA373FEA-25E3-49FA-A01F-8986B8F02824}"/>
              </a:ext>
            </a:extLst>
          </p:cNvPr>
          <p:cNvSpPr>
            <a:spLocks noGrp="1"/>
          </p:cNvSpPr>
          <p:nvPr>
            <p:ph idx="1"/>
          </p:nvPr>
        </p:nvSpPr>
        <p:spPr/>
        <p:txBody>
          <a:bodyPr/>
          <a:lstStyle/>
          <a:p>
            <a:pPr marL="0" indent="0">
              <a:buNone/>
            </a:pPr>
            <a:r>
              <a:rPr lang="en-US" dirty="0"/>
              <a:t>True or false: I feel prepared for this upcoming tax filing season.</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39670701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9A4DDE8-4931-4FCF-821E-E9AF02C58846}"/>
              </a:ext>
            </a:extLst>
          </p:cNvPr>
          <p:cNvGraphicFramePr>
            <a:graphicFrameLocks noChangeAspect="1"/>
          </p:cNvGraphicFramePr>
          <p:nvPr>
            <p:custDataLst>
              <p:tags r:id="rId1"/>
            </p:custDataLst>
            <p:extLst>
              <p:ext uri="{D42A27DB-BD31-4B8C-83A1-F6EECF244321}">
                <p14:modId xmlns:p14="http://schemas.microsoft.com/office/powerpoint/2010/main" val="2508647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29A4DDE8-4931-4FCF-821E-E9AF02C588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p:cNvSpPr>
            <a:spLocks noGrp="1"/>
          </p:cNvSpPr>
          <p:nvPr>
            <p:ph idx="1"/>
          </p:nvPr>
        </p:nvSpPr>
        <p:spPr>
          <a:xfrm>
            <a:off x="624351" y="1409700"/>
            <a:ext cx="3662515" cy="1585615"/>
          </a:xfrm>
          <a:ln>
            <a:solidFill>
              <a:schemeClr val="tx2"/>
            </a:solidFill>
          </a:ln>
        </p:spPr>
        <p:txBody>
          <a:bodyPr anchor="ctr" anchorCtr="0"/>
          <a:lstStyle/>
          <a:p>
            <a:pPr marL="285750" indent="0">
              <a:buNone/>
            </a:pPr>
            <a:r>
              <a:rPr lang="en-US" b="1" dirty="0">
                <a:solidFill>
                  <a:schemeClr val="tx2"/>
                </a:solidFill>
              </a:rPr>
              <a:t>Bob Vuillemot</a:t>
            </a:r>
          </a:p>
          <a:p>
            <a:pPr marL="267320" lvl="1" indent="0">
              <a:spcBef>
                <a:spcPts val="0"/>
              </a:spcBef>
              <a:buNone/>
            </a:pPr>
            <a:r>
              <a:rPr lang="en-US" sz="1600" dirty="0"/>
              <a:t>Ernst &amp; Young LLP</a:t>
            </a:r>
          </a:p>
          <a:p>
            <a:pPr marL="267320" lvl="1" indent="0">
              <a:spcBef>
                <a:spcPts val="0"/>
              </a:spcBef>
              <a:buNone/>
            </a:pPr>
            <a:r>
              <a:rPr lang="en-US" sz="1600" dirty="0"/>
              <a:t>Pittsburgh, Pennsylvania</a:t>
            </a:r>
          </a:p>
          <a:p>
            <a:pPr marL="267320" lvl="1" indent="0">
              <a:spcBef>
                <a:spcPts val="0"/>
              </a:spcBef>
              <a:buNone/>
            </a:pPr>
            <a:r>
              <a:rPr lang="en-US" sz="1600" dirty="0"/>
              <a:t>robert.vuillemot@ey.com</a:t>
            </a:r>
          </a:p>
          <a:p>
            <a:pPr marL="267320" lvl="1" indent="0">
              <a:spcBef>
                <a:spcPts val="0"/>
              </a:spcBef>
              <a:buNone/>
            </a:pPr>
            <a:r>
              <a:rPr lang="en-US" sz="1600" dirty="0"/>
              <a:t>+1 412 644 5313</a:t>
            </a:r>
          </a:p>
        </p:txBody>
      </p:sp>
      <p:sp>
        <p:nvSpPr>
          <p:cNvPr id="6" name="Rectangle 5">
            <a:extLst>
              <a:ext uri="{FF2B5EF4-FFF2-40B4-BE49-F238E27FC236}">
                <a16:creationId xmlns:a16="http://schemas.microsoft.com/office/drawing/2014/main" id="{AF068583-5BFE-4492-8C9F-F75087D2DDDA}"/>
              </a:ext>
            </a:extLst>
          </p:cNvPr>
          <p:cNvSpPr/>
          <p:nvPr/>
        </p:nvSpPr>
        <p:spPr>
          <a:xfrm>
            <a:off x="457201"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 name="Title 1"/>
          <p:cNvSpPr>
            <a:spLocks noGrp="1"/>
          </p:cNvSpPr>
          <p:nvPr>
            <p:ph type="title"/>
          </p:nvPr>
        </p:nvSpPr>
        <p:spPr/>
        <p:txBody>
          <a:bodyPr vert="horz"/>
          <a:lstStyle/>
          <a:p>
            <a:r>
              <a:rPr lang="en-US" dirty="0"/>
              <a:t>Wrap-up</a:t>
            </a:r>
            <a:endParaRPr lang="en-GB" dirty="0"/>
          </a:p>
        </p:txBody>
      </p:sp>
      <p:sp>
        <p:nvSpPr>
          <p:cNvPr id="5" name="TextBox 4">
            <a:extLst>
              <a:ext uri="{FF2B5EF4-FFF2-40B4-BE49-F238E27FC236}">
                <a16:creationId xmlns:a16="http://schemas.microsoft.com/office/drawing/2014/main" id="{23FEDEDE-E21D-4907-8CF2-175D3E3FBB84}"/>
              </a:ext>
            </a:extLst>
          </p:cNvPr>
          <p:cNvSpPr txBox="1"/>
          <p:nvPr/>
        </p:nvSpPr>
        <p:spPr>
          <a:xfrm>
            <a:off x="3390900" y="6435684"/>
            <a:ext cx="2733675" cy="341544"/>
          </a:xfrm>
          <a:prstGeom prst="rect">
            <a:avLst/>
          </a:prstGeom>
          <a:solidFill>
            <a:schemeClr val="tx1"/>
          </a:solidFill>
        </p:spPr>
        <p:txBody>
          <a:bodyPr wrap="squar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US" sz="1200" dirty="0">
              <a:solidFill>
                <a:schemeClr val="bg1"/>
              </a:solidFill>
            </a:endParaRPr>
          </a:p>
        </p:txBody>
      </p:sp>
      <p:sp>
        <p:nvSpPr>
          <p:cNvPr id="16" name="Content Placeholder 6">
            <a:extLst>
              <a:ext uri="{FF2B5EF4-FFF2-40B4-BE49-F238E27FC236}">
                <a16:creationId xmlns:a16="http://schemas.microsoft.com/office/drawing/2014/main" id="{AC4CA5E1-A130-4540-B94B-D0F884934D16}"/>
              </a:ext>
            </a:extLst>
          </p:cNvPr>
          <p:cNvSpPr txBox="1">
            <a:spLocks/>
          </p:cNvSpPr>
          <p:nvPr/>
        </p:nvSpPr>
        <p:spPr>
          <a:xfrm>
            <a:off x="5024284" y="14097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Kristen Farr Capizzi</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Chicago, Illinois</a:t>
            </a:r>
          </a:p>
          <a:p>
            <a:pPr marL="267320" lvl="1" indent="0">
              <a:spcBef>
                <a:spcPts val="0"/>
              </a:spcBef>
              <a:buFont typeface="EYInterstate Light" panose="02000506000000020004" pitchFamily="2" charset="0"/>
              <a:buNone/>
            </a:pPr>
            <a:r>
              <a:rPr lang="en-US" sz="1600" dirty="0"/>
              <a:t>kristen.g.farr.capizzi@ey.com</a:t>
            </a:r>
          </a:p>
          <a:p>
            <a:pPr marL="267320" lvl="1" indent="0">
              <a:spcBef>
                <a:spcPts val="0"/>
              </a:spcBef>
              <a:buFont typeface="EYInterstate Light" panose="02000506000000020004" pitchFamily="2" charset="0"/>
              <a:buNone/>
            </a:pPr>
            <a:r>
              <a:rPr lang="en-US" sz="1600" dirty="0"/>
              <a:t>+1 312 928 1652</a:t>
            </a:r>
          </a:p>
        </p:txBody>
      </p:sp>
      <p:sp>
        <p:nvSpPr>
          <p:cNvPr id="17" name="Rectangle 16">
            <a:extLst>
              <a:ext uri="{FF2B5EF4-FFF2-40B4-BE49-F238E27FC236}">
                <a16:creationId xmlns:a16="http://schemas.microsoft.com/office/drawing/2014/main" id="{759EADA2-A6FB-4282-B9B0-6D85F1B5B892}"/>
              </a:ext>
            </a:extLst>
          </p:cNvPr>
          <p:cNvSpPr/>
          <p:nvPr/>
        </p:nvSpPr>
        <p:spPr>
          <a:xfrm>
            <a:off x="4857134"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24372454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7A68E0-38BA-41FC-985B-1DB212BF55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0652"/>
            <a:ext cx="9144000" cy="6858000"/>
          </a:xfrm>
          <a:prstGeom prst="rect">
            <a:avLst/>
          </a:prstGeom>
        </p:spPr>
      </p:pic>
      <p:sp>
        <p:nvSpPr>
          <p:cNvPr id="3" name="Rectangle 2">
            <a:extLst>
              <a:ext uri="{FF2B5EF4-FFF2-40B4-BE49-F238E27FC236}">
                <a16:creationId xmlns:a16="http://schemas.microsoft.com/office/drawing/2014/main" id="{795FC74B-85C6-A5F8-5628-6F3A2CC0C6D2}"/>
              </a:ext>
            </a:extLst>
          </p:cNvPr>
          <p:cNvSpPr/>
          <p:nvPr/>
        </p:nvSpPr>
        <p:spPr>
          <a:xfrm>
            <a:off x="0" y="4717"/>
            <a:ext cx="9144000" cy="6858000"/>
          </a:xfrm>
          <a:prstGeom prst="rect">
            <a:avLst/>
          </a:prstGeom>
          <a:solidFill>
            <a:srgbClr val="2E2E38">
              <a:alpha val="1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4" name="Object 3" hidden="1">
            <a:extLst>
              <a:ext uri="{FF2B5EF4-FFF2-40B4-BE49-F238E27FC236}">
                <a16:creationId xmlns:a16="http://schemas.microsoft.com/office/drawing/2014/main" id="{7E6A21C1-30E2-4F16-866B-498223AC69C3}"/>
              </a:ext>
            </a:extLst>
          </p:cNvPr>
          <p:cNvGraphicFramePr>
            <a:graphicFrameLocks noChangeAspect="1"/>
          </p:cNvGraphicFramePr>
          <p:nvPr>
            <p:custDataLst>
              <p:tags r:id="rId1"/>
            </p:custDataLst>
            <p:extLst>
              <p:ext uri="{D42A27DB-BD31-4B8C-83A1-F6EECF244321}">
                <p14:modId xmlns:p14="http://schemas.microsoft.com/office/powerpoint/2010/main" val="4149709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4" name="Object 3" hidden="1">
                        <a:extLst>
                          <a:ext uri="{FF2B5EF4-FFF2-40B4-BE49-F238E27FC236}">
                            <a16:creationId xmlns:a16="http://schemas.microsoft.com/office/drawing/2014/main" id="{7E6A21C1-30E2-4F16-866B-498223AC69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9DF4D63-AB66-448E-96E5-16B152D033C4}"/>
              </a:ext>
            </a:extLst>
          </p:cNvPr>
          <p:cNvSpPr>
            <a:spLocks noGrp="1"/>
          </p:cNvSpPr>
          <p:nvPr>
            <p:ph type="title"/>
          </p:nvPr>
        </p:nvSpPr>
        <p:spPr>
          <a:xfrm>
            <a:off x="454025" y="1104900"/>
            <a:ext cx="8229600" cy="590400"/>
          </a:xfrm>
        </p:spPr>
        <p:txBody>
          <a:bodyPr vert="horz"/>
          <a:lstStyle/>
          <a:p>
            <a:r>
              <a:rPr lang="en-US" sz="3000" b="1" dirty="0">
                <a:solidFill>
                  <a:schemeClr val="tx1"/>
                </a:solidFill>
              </a:rPr>
              <a:t>Thank you for joining us today!</a:t>
            </a:r>
          </a:p>
        </p:txBody>
      </p:sp>
      <p:sp>
        <p:nvSpPr>
          <p:cNvPr id="5" name="Slide Number Placeholder 4">
            <a:extLst>
              <a:ext uri="{FF2B5EF4-FFF2-40B4-BE49-F238E27FC236}">
                <a16:creationId xmlns:a16="http://schemas.microsoft.com/office/drawing/2014/main" id="{E1AD0055-5318-41E7-8E78-5A3FC8220E7C}"/>
              </a:ext>
            </a:extLst>
          </p:cNvPr>
          <p:cNvSpPr>
            <a:spLocks noGrp="1"/>
          </p:cNvSpPr>
          <p:nvPr>
            <p:ph type="sldNum" sz="quarter" idx="12"/>
          </p:nvPr>
        </p:nvSpPr>
        <p:spPr/>
        <p:txBody>
          <a:bodyPr/>
          <a:lstStyle/>
          <a:p>
            <a:r>
              <a:rPr lang="en-GB" dirty="0"/>
              <a:t>Page </a:t>
            </a:r>
            <a:fld id="{F1BC30E3-FFE5-4B91-AA19-87A149EBB9EE}" type="slidenum">
              <a:rPr smtClean="0"/>
              <a:pPr/>
              <a:t>108</a:t>
            </a:fld>
            <a:endParaRPr dirty="0"/>
          </a:p>
        </p:txBody>
      </p:sp>
      <p:pic>
        <p:nvPicPr>
          <p:cNvPr id="13" name="Picture 12">
            <a:extLst>
              <a:ext uri="{FF2B5EF4-FFF2-40B4-BE49-F238E27FC236}">
                <a16:creationId xmlns:a16="http://schemas.microsoft.com/office/drawing/2014/main" id="{BEA3DED0-1769-45A0-9626-9887759920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378325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609C7-1C19-42C4-AC28-44DC6405AE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3" name="Rectangle 2">
            <a:extLst>
              <a:ext uri="{FF2B5EF4-FFF2-40B4-BE49-F238E27FC236}">
                <a16:creationId xmlns:a16="http://schemas.microsoft.com/office/drawing/2014/main" id="{A926D0B0-D945-9108-9607-07545306D654}"/>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2" name="Object 1" hidden="1">
            <a:extLst>
              <a:ext uri="{FF2B5EF4-FFF2-40B4-BE49-F238E27FC236}">
                <a16:creationId xmlns:a16="http://schemas.microsoft.com/office/drawing/2014/main" id="{7212BA0F-88DC-430F-BD90-C4FFE5A93558}"/>
              </a:ext>
            </a:extLst>
          </p:cNvPr>
          <p:cNvGraphicFramePr>
            <a:graphicFrameLocks noChangeAspect="1"/>
          </p:cNvGraphicFramePr>
          <p:nvPr>
            <p:custDataLst>
              <p:tags r:id="rId1"/>
            </p:custDataLst>
            <p:extLst>
              <p:ext uri="{D42A27DB-BD31-4B8C-83A1-F6EECF244321}">
                <p14:modId xmlns:p14="http://schemas.microsoft.com/office/powerpoint/2010/main" val="3143605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2" name="Object 1" hidden="1">
                        <a:extLst>
                          <a:ext uri="{FF2B5EF4-FFF2-40B4-BE49-F238E27FC236}">
                            <a16:creationId xmlns:a16="http://schemas.microsoft.com/office/drawing/2014/main" id="{7212BA0F-88DC-430F-BD90-C4FFE5A935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Section 501(c)(3) exemption</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pic>
        <p:nvPicPr>
          <p:cNvPr id="6" name="Picture 5">
            <a:extLst>
              <a:ext uri="{FF2B5EF4-FFF2-40B4-BE49-F238E27FC236}">
                <a16:creationId xmlns:a16="http://schemas.microsoft.com/office/drawing/2014/main" id="{27992A49-0B06-40DE-9294-5829D13A99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2" name="Slide Number Placeholder 4">
            <a:extLst>
              <a:ext uri="{FF2B5EF4-FFF2-40B4-BE49-F238E27FC236}">
                <a16:creationId xmlns:a16="http://schemas.microsoft.com/office/drawing/2014/main" id="{E71E1481-3CC7-4933-8164-BE0B56ACBC42}"/>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5729035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2CA1565E-422A-479C-BA8F-89A1AEC4FDCF}"/>
              </a:ext>
            </a:extLst>
          </p:cNvPr>
          <p:cNvSpPr txBox="1"/>
          <p:nvPr/>
        </p:nvSpPr>
        <p:spPr>
          <a:xfrm>
            <a:off x="455613" y="719139"/>
            <a:ext cx="3506400" cy="2068259"/>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IN" sz="1200" b="1" i="0" u="none" strike="noStrike" kern="0" cap="none" spc="0" normalizeH="0" baseline="0" noProof="0" dirty="0">
                <a:ln>
                  <a:noFill/>
                </a:ln>
                <a:solidFill>
                  <a:srgbClr val="FFE600"/>
                </a:solidFill>
                <a:effectLst/>
                <a:uLnTx/>
                <a:uFillTx/>
                <a:latin typeface="EYInterstate" panose="02000503020000020004" pitchFamily="2" charset="0"/>
                <a:ea typeface="+mn-ea"/>
                <a:cs typeface="+mn-cs"/>
              </a:rPr>
              <a:t>EY</a:t>
            </a:r>
            <a:r>
              <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mn-cs"/>
              </a:rPr>
              <a:t> | </a:t>
            </a:r>
            <a:r>
              <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endParaRP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EY exists to build a better working world, helping create long-term value for clients, people and society and build trust in the capital markets.</a:t>
            </a: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Enabled by data and technology, diverse EY teams in over 150 countries provide trust through assurance and help clients grow, transform and operate.</a:t>
            </a: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Working across assurance, consulting, law, strategy, tax and transactions, EY teams ask better questions to find new answers for the complex issues facing our world today.</a:t>
            </a:r>
            <a:endParaRPr kumimoji="0" lang="en-IN" sz="1050" b="1"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 name="TextBox 4">
            <a:extLst>
              <a:ext uri="{FF2B5EF4-FFF2-40B4-BE49-F238E27FC236}">
                <a16:creationId xmlns:a16="http://schemas.microsoft.com/office/drawing/2014/main" id="{E6CB111D-A412-40A9-BC22-D64420BB7297}"/>
              </a:ext>
            </a:extLst>
          </p:cNvPr>
          <p:cNvSpPr txBox="1"/>
          <p:nvPr/>
        </p:nvSpPr>
        <p:spPr>
          <a:xfrm>
            <a:off x="5181987" y="719139"/>
            <a:ext cx="3506400" cy="3268587"/>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US" altLang="en-US" sz="800" b="0" i="0" u="none" strike="noStrike" kern="0" cap="none" spc="0" normalizeH="0" baseline="0" noProof="0" dirty="0">
                <a:ln>
                  <a:noFill/>
                </a:ln>
                <a:solidFill>
                  <a:srgbClr val="FFFFFF"/>
                </a:solidFill>
                <a:effectLst/>
                <a:uLnTx/>
                <a:uFillTx/>
                <a:latin typeface="EYInterstate Light"/>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US"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US" sz="800" b="0" i="0" u="none" strike="noStrike" kern="0" cap="none" spc="0" normalizeH="0" baseline="0" noProof="0" dirty="0">
                <a:ln>
                  <a:noFill/>
                </a:ln>
                <a:solidFill>
                  <a:srgbClr val="FFFFFF"/>
                </a:solidFill>
                <a:effectLst/>
                <a:uLnTx/>
                <a:uFillTx/>
                <a:latin typeface="EYInterstate Light"/>
                <a:ea typeface="+mn-ea"/>
                <a:cs typeface="+mn-cs"/>
              </a:rPr>
              <a:t>Ernst &amp; Young LLP is a client-serving member firm of </a:t>
            </a:r>
            <a:br>
              <a:rPr kumimoji="0" lang="en-US" sz="800" b="0" i="0" u="none" strike="noStrike" kern="0" cap="none" spc="0" normalizeH="0" baseline="0" noProof="0" dirty="0">
                <a:ln>
                  <a:noFill/>
                </a:ln>
                <a:solidFill>
                  <a:srgbClr val="FFFFFF"/>
                </a:solidFill>
                <a:effectLst/>
                <a:uLnTx/>
                <a:uFillTx/>
                <a:latin typeface="EYInterstate Light"/>
                <a:ea typeface="+mn-ea"/>
                <a:cs typeface="+mn-cs"/>
              </a:rPr>
            </a:br>
            <a:r>
              <a:rPr kumimoji="0" lang="en-US" sz="800" b="0" i="0" u="none" strike="noStrike" kern="0" cap="none" spc="0" normalizeH="0" baseline="0" noProof="0" dirty="0">
                <a:ln>
                  <a:noFill/>
                </a:ln>
                <a:solidFill>
                  <a:srgbClr val="FFFFFF"/>
                </a:solidFill>
                <a:effectLst/>
                <a:uLnTx/>
                <a:uFillTx/>
                <a:latin typeface="EYInterstate Light"/>
                <a:ea typeface="+mn-ea"/>
                <a:cs typeface="+mn-cs"/>
              </a:rPr>
              <a:t>Ernst &amp; Young Global Limited operating in the US.</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US"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 2024 Ernst &amp; Young LLP.</a:t>
            </a:r>
            <a:br>
              <a:rPr kumimoji="0" lang="en-IN" sz="800" b="0" i="0" u="none" strike="noStrike" kern="0" cap="none" spc="0" normalizeH="0" baseline="0" noProof="0" dirty="0">
                <a:ln>
                  <a:noFill/>
                </a:ln>
                <a:solidFill>
                  <a:srgbClr val="FFFFFF"/>
                </a:solidFill>
                <a:effectLst/>
                <a:uLnTx/>
                <a:uFillTx/>
                <a:latin typeface="EYInterstate Light"/>
                <a:ea typeface="+mn-ea"/>
                <a:cs typeface="+mn-cs"/>
              </a:rPr>
            </a:br>
            <a:r>
              <a:rPr kumimoji="0" lang="en-IN" sz="800" b="0" i="0" u="none" strike="noStrike" kern="0" cap="none" spc="0" normalizeH="0" baseline="0" noProof="0" dirty="0">
                <a:ln>
                  <a:noFill/>
                </a:ln>
                <a:solidFill>
                  <a:srgbClr val="FFFFFF"/>
                </a:solidFill>
                <a:effectLst/>
                <a:uLnTx/>
                <a:uFillTx/>
                <a:latin typeface="EYInterstate Light"/>
                <a:ea typeface="+mn-ea"/>
                <a:cs typeface="+mn-cs"/>
              </a:rPr>
              <a:t>All Rights Reserved.</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EYInterstate Light"/>
              <a:ea typeface="+mn-ea"/>
              <a:cs typeface="+mn-cs"/>
            </a:endParaRPr>
          </a:p>
          <a:p>
            <a:pPr>
              <a:buClr>
                <a:srgbClr val="FFD200"/>
              </a:buClr>
              <a:buSzPct val="70000"/>
              <a:defRPr/>
            </a:pPr>
            <a:r>
              <a:rPr lang="en-US" sz="800" kern="0" dirty="0">
                <a:solidFill>
                  <a:schemeClr val="bg1"/>
                </a:solidFill>
                <a:latin typeface="EYInterstate Light"/>
              </a:rPr>
              <a:t>US SCORE no. </a:t>
            </a:r>
            <a:r>
              <a:rPr lang="en-US" sz="800" dirty="0">
                <a:solidFill>
                  <a:schemeClr val="bg1"/>
                </a:solidFill>
                <a:effectLst/>
                <a:ea typeface="Calibri" panose="020F0502020204030204" pitchFamily="34" charset="0"/>
              </a:rPr>
              <a:t>22233-241US </a:t>
            </a:r>
            <a:endParaRPr lang="en-US" sz="800" kern="0" dirty="0">
              <a:solidFill>
                <a:schemeClr val="bg1"/>
              </a:solidFill>
            </a:endParaRPr>
          </a:p>
          <a:p>
            <a:pPr>
              <a:buClr>
                <a:srgbClr val="FFD200"/>
              </a:buClr>
              <a:buSzPct val="70000"/>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CSG No. 2401-4413142 </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ED 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EYInterstate Light"/>
                <a:ea typeface="+mn-ea"/>
                <a:cs typeface="Arial" panose="020B0604020202020204" pitchFamily="34" charset="0"/>
              </a:rPr>
              <a:t>This material has been prepared for general informational purposes only and is not intended to be relied upon as accounting, tax, legal or other professional advice. Please refer to your advisors for specific advice.</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6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IN" sz="1000" b="1" i="0" u="none" strike="noStrike" kern="0" cap="none" spc="0" normalizeH="0" baseline="0" noProof="0" dirty="0">
                <a:ln>
                  <a:noFill/>
                </a:ln>
                <a:solidFill>
                  <a:srgbClr val="FFFFFF"/>
                </a:solidFill>
                <a:effectLst/>
                <a:uLnTx/>
                <a:uFillTx/>
                <a:latin typeface="EYInterstate Light"/>
                <a:ea typeface="+mn-ea"/>
                <a:cs typeface="+mn-cs"/>
              </a:rPr>
              <a:t>ey.com</a:t>
            </a:r>
          </a:p>
        </p:txBody>
      </p:sp>
    </p:spTree>
    <p:extLst>
      <p:ext uri="{BB962C8B-B14F-4D97-AF65-F5344CB8AC3E}">
        <p14:creationId xmlns:p14="http://schemas.microsoft.com/office/powerpoint/2010/main" val="124780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extLst>
              <p:ext uri="{D42A27DB-BD31-4B8C-83A1-F6EECF244321}">
                <p14:modId xmlns:p14="http://schemas.microsoft.com/office/powerpoint/2010/main" val="1282197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vert="horz"/>
          <a:lstStyle/>
          <a:p>
            <a:r>
              <a:rPr lang="en-GB" dirty="0"/>
              <a:t>Section 501(c)(3) exemption</a:t>
            </a:r>
            <a:r>
              <a:rPr lang="en-US" altLang="en-US" dirty="0"/>
              <a:t>	</a:t>
            </a:r>
          </a:p>
        </p:txBody>
      </p:sp>
      <p:sp>
        <p:nvSpPr>
          <p:cNvPr id="7173" name="Rectangle 6"/>
          <p:cNvSpPr>
            <a:spLocks noGrp="1" noChangeArrowheads="1"/>
          </p:cNvSpPr>
          <p:nvPr>
            <p:ph idx="1"/>
          </p:nvPr>
        </p:nvSpPr>
        <p:spPr/>
        <p:txBody>
          <a:bodyPr/>
          <a:lstStyle/>
          <a:p>
            <a:r>
              <a:rPr lang="en-US" altLang="en-US" dirty="0"/>
              <a:t>The basic structure of tax exemption in the US Tax Code was developed through legislation between 1894 and 1969.</a:t>
            </a:r>
          </a:p>
          <a:p>
            <a:r>
              <a:rPr lang="en-US" altLang="en-US" dirty="0"/>
              <a:t>The Tax Reform Act of 1986 marked the establishment of the modern-day tax code:</a:t>
            </a:r>
          </a:p>
          <a:p>
            <a:pPr lvl="1"/>
            <a:r>
              <a:rPr lang="en-US" altLang="en-US" dirty="0"/>
              <a:t>The Internal Revenue Code and Regulations continue to be updated </a:t>
            </a:r>
            <a:br>
              <a:rPr lang="en-US" altLang="en-US" dirty="0"/>
            </a:br>
            <a:r>
              <a:rPr lang="en-US" altLang="en-US" dirty="0"/>
              <a:t>(e.g., the Tax Cuts and Jobs Act of 2017).</a:t>
            </a:r>
          </a:p>
          <a:p>
            <a:r>
              <a:rPr lang="en-US" altLang="en-US" dirty="0"/>
              <a:t>Under Section 501(a), exemption is a conditional privilege, not </a:t>
            </a:r>
            <a:br>
              <a:rPr lang="en-US" altLang="en-US" dirty="0"/>
            </a:br>
            <a:r>
              <a:rPr lang="en-US" altLang="en-US" dirty="0"/>
              <a:t>a right:</a:t>
            </a:r>
          </a:p>
          <a:p>
            <a:pPr lvl="1"/>
            <a:r>
              <a:rPr lang="en-US" altLang="en-US" dirty="0"/>
              <a:t>To qualify, and to continue to qualify, for exemption, an organization must meet certain conditions.</a:t>
            </a:r>
          </a:p>
        </p:txBody>
      </p:sp>
    </p:spTree>
    <p:extLst>
      <p:ext uri="{BB962C8B-B14F-4D97-AF65-F5344CB8AC3E}">
        <p14:creationId xmlns:p14="http://schemas.microsoft.com/office/powerpoint/2010/main" val="250763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8DE57-F8F5-4FE2-A7AB-CF97D2DB41ED}"/>
              </a:ext>
            </a:extLst>
          </p:cNvPr>
          <p:cNvGraphicFramePr>
            <a:graphicFrameLocks noChangeAspect="1"/>
          </p:cNvGraphicFramePr>
          <p:nvPr>
            <p:custDataLst>
              <p:tags r:id="rId1"/>
            </p:custDataLst>
            <p:extLst>
              <p:ext uri="{D42A27DB-BD31-4B8C-83A1-F6EECF244321}">
                <p14:modId xmlns:p14="http://schemas.microsoft.com/office/powerpoint/2010/main" val="2885951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3" name="Object 2" hidden="1">
                        <a:extLst>
                          <a:ext uri="{FF2B5EF4-FFF2-40B4-BE49-F238E27FC236}">
                            <a16:creationId xmlns:a16="http://schemas.microsoft.com/office/drawing/2014/main" id="{2CD8DE57-F8F5-4FE2-A7AB-CF97D2DB41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220" name="Rectangle 2"/>
          <p:cNvSpPr>
            <a:spLocks noGrp="1" noChangeArrowheads="1"/>
          </p:cNvSpPr>
          <p:nvPr>
            <p:ph type="title"/>
          </p:nvPr>
        </p:nvSpPr>
        <p:spPr/>
        <p:txBody>
          <a:bodyPr vert="horz"/>
          <a:lstStyle/>
          <a:p>
            <a:r>
              <a:rPr lang="en-GB" dirty="0"/>
              <a:t>Section 501(c)(3) exemption (cont.)</a:t>
            </a:r>
            <a:endParaRPr lang="en-US" altLang="en-US" dirty="0"/>
          </a:p>
        </p:txBody>
      </p:sp>
      <p:sp>
        <p:nvSpPr>
          <p:cNvPr id="9221" name="Rectangle 3"/>
          <p:cNvSpPr>
            <a:spLocks noGrp="1" noChangeArrowheads="1"/>
          </p:cNvSpPr>
          <p:nvPr>
            <p:ph idx="1"/>
          </p:nvPr>
        </p:nvSpPr>
        <p:spPr/>
        <p:txBody>
          <a:bodyPr/>
          <a:lstStyle/>
          <a:p>
            <a:r>
              <a:rPr lang="en-IN" altLang="en-US" dirty="0"/>
              <a:t>Section 501(c) exempts specific types of organizations from federal income tax, including: </a:t>
            </a:r>
          </a:p>
          <a:p>
            <a:pPr lvl="1"/>
            <a:r>
              <a:rPr lang="en-IN" altLang="en-US" dirty="0"/>
              <a:t>Business leagues/associations</a:t>
            </a:r>
          </a:p>
          <a:p>
            <a:pPr lvl="1"/>
            <a:r>
              <a:rPr lang="en-IN" altLang="en-US" dirty="0"/>
              <a:t>Charities </a:t>
            </a:r>
          </a:p>
          <a:p>
            <a:pPr lvl="1"/>
            <a:r>
              <a:rPr lang="en-IN" altLang="en-US" dirty="0"/>
              <a:t>Credit unions</a:t>
            </a:r>
          </a:p>
          <a:p>
            <a:pPr lvl="1"/>
            <a:r>
              <a:rPr lang="en-IN" altLang="en-US" dirty="0"/>
              <a:t>Labor organizations/unions</a:t>
            </a:r>
          </a:p>
          <a:p>
            <a:pPr lvl="1"/>
            <a:r>
              <a:rPr lang="en-IN" altLang="en-US" dirty="0"/>
              <a:t>Land trusts</a:t>
            </a:r>
          </a:p>
          <a:p>
            <a:pPr lvl="1"/>
            <a:r>
              <a:rPr lang="en-IN" altLang="en-US" dirty="0"/>
              <a:t>Universities and other schools</a:t>
            </a:r>
          </a:p>
          <a:p>
            <a:pPr lvl="1"/>
            <a:r>
              <a:rPr lang="en-IN" altLang="en-US" dirty="0"/>
              <a:t>Social welfare organizations</a:t>
            </a:r>
          </a:p>
          <a:p>
            <a:pPr lvl="1"/>
            <a:r>
              <a:rPr lang="en-IN" altLang="en-US" dirty="0"/>
              <a:t>Churches</a:t>
            </a:r>
          </a:p>
          <a:p>
            <a:pPr lvl="1"/>
            <a:r>
              <a:rPr lang="en-IN" altLang="en-US" dirty="0"/>
              <a:t>Hospitals</a:t>
            </a:r>
          </a:p>
          <a:p>
            <a:pPr lvl="1"/>
            <a:r>
              <a:rPr lang="en-IN" altLang="en-US" dirty="0"/>
              <a:t>Social clubs</a:t>
            </a:r>
          </a:p>
          <a:p>
            <a:pPr lvl="1"/>
            <a:r>
              <a:rPr lang="en-IN" altLang="en-US" dirty="0"/>
              <a:t>Political action committees</a:t>
            </a:r>
          </a:p>
          <a:p>
            <a:pPr lvl="1"/>
            <a:r>
              <a:rPr lang="en-IN" altLang="en-US" dirty="0"/>
              <a:t>Veterans organizations</a:t>
            </a:r>
          </a:p>
        </p:txBody>
      </p:sp>
    </p:spTree>
    <p:extLst>
      <p:ext uri="{BB962C8B-B14F-4D97-AF65-F5344CB8AC3E}">
        <p14:creationId xmlns:p14="http://schemas.microsoft.com/office/powerpoint/2010/main" val="426788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4A24F75-F261-4E01-9B71-C9AACEE813D0}"/>
              </a:ext>
            </a:extLst>
          </p:cNvPr>
          <p:cNvGraphicFramePr>
            <a:graphicFrameLocks noChangeAspect="1"/>
          </p:cNvGraphicFramePr>
          <p:nvPr>
            <p:custDataLst>
              <p:tags r:id="rId1"/>
            </p:custDataLst>
            <p:extLst>
              <p:ext uri="{D42A27DB-BD31-4B8C-83A1-F6EECF244321}">
                <p14:modId xmlns:p14="http://schemas.microsoft.com/office/powerpoint/2010/main" val="10685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E4A24F75-F261-4E01-9B71-C9AACEE813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Section 501(c)(3) exemption (cont.)</a:t>
            </a:r>
          </a:p>
        </p:txBody>
      </p:sp>
      <p:sp>
        <p:nvSpPr>
          <p:cNvPr id="3" name="Content Placeholder 2"/>
          <p:cNvSpPr>
            <a:spLocks noGrp="1"/>
          </p:cNvSpPr>
          <p:nvPr>
            <p:ph idx="1"/>
          </p:nvPr>
        </p:nvSpPr>
        <p:spPr/>
        <p:txBody>
          <a:bodyPr/>
          <a:lstStyle/>
          <a:p>
            <a:pPr lvl="0"/>
            <a:r>
              <a:rPr lang="en-US" altLang="en-US" dirty="0"/>
              <a:t>Basic requirements:</a:t>
            </a:r>
          </a:p>
          <a:p>
            <a:pPr lvl="1"/>
            <a:r>
              <a:rPr lang="en-US" altLang="en-US" dirty="0"/>
              <a:t>Organized exclusively for exempt purposes described in Section 501(c)(3)</a:t>
            </a:r>
          </a:p>
          <a:p>
            <a:pPr lvl="1"/>
            <a:r>
              <a:rPr lang="en-US" altLang="en-US" dirty="0"/>
              <a:t>Operated exclusively for exempt purposes described in Section 501(c)(3)</a:t>
            </a:r>
          </a:p>
          <a:p>
            <a:pPr lvl="1"/>
            <a:r>
              <a:rPr lang="en-US" altLang="en-US" dirty="0"/>
              <a:t>No net earnings or assets can inure to the benefit of any private person:</a:t>
            </a:r>
          </a:p>
          <a:p>
            <a:pPr lvl="2"/>
            <a:r>
              <a:rPr lang="en-US" altLang="en-US" dirty="0"/>
              <a:t>No private inurement/excess benefit to insiders</a:t>
            </a:r>
          </a:p>
          <a:p>
            <a:pPr lvl="2"/>
            <a:r>
              <a:rPr lang="en-US" altLang="en-US" dirty="0"/>
              <a:t>No more than incidental private benefit to non-insiders</a:t>
            </a:r>
          </a:p>
          <a:p>
            <a:pPr lvl="1"/>
            <a:r>
              <a:rPr lang="en-US" altLang="en-US" dirty="0"/>
              <a:t>Cannot support or oppose candidates for public office</a:t>
            </a:r>
          </a:p>
          <a:p>
            <a:pPr lvl="1"/>
            <a:r>
              <a:rPr lang="en-US" altLang="en-US" dirty="0"/>
              <a:t>Cannot engage in more than an insubstantial amount of lobbying activities</a:t>
            </a:r>
            <a:endParaRPr lang="en-GB" dirty="0"/>
          </a:p>
        </p:txBody>
      </p:sp>
    </p:spTree>
    <p:extLst>
      <p:ext uri="{BB962C8B-B14F-4D97-AF65-F5344CB8AC3E}">
        <p14:creationId xmlns:p14="http://schemas.microsoft.com/office/powerpoint/2010/main" val="3332943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050B66-CB73-4313-9AA4-3141B46DE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5050B66-CB73-4313-9AA4-3141B46DE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7FE71C-59DB-48BE-947D-F72AF895AC30}"/>
              </a:ext>
            </a:extLst>
          </p:cNvPr>
          <p:cNvSpPr>
            <a:spLocks noGrp="1"/>
          </p:cNvSpPr>
          <p:nvPr>
            <p:ph type="title"/>
          </p:nvPr>
        </p:nvSpPr>
        <p:spPr/>
        <p:txBody>
          <a:bodyPr/>
          <a:lstStyle/>
          <a:p>
            <a:r>
              <a:rPr lang="en-US" dirty="0"/>
              <a:t>Polling question 4</a:t>
            </a:r>
          </a:p>
        </p:txBody>
      </p:sp>
      <p:sp>
        <p:nvSpPr>
          <p:cNvPr id="11" name="Content Placeholder 2">
            <a:extLst>
              <a:ext uri="{FF2B5EF4-FFF2-40B4-BE49-F238E27FC236}">
                <a16:creationId xmlns:a16="http://schemas.microsoft.com/office/drawing/2014/main" id="{487A8907-50C3-2E93-7AD8-9DE496C08D2B}"/>
              </a:ext>
            </a:extLst>
          </p:cNvPr>
          <p:cNvSpPr>
            <a:spLocks noGrp="1"/>
          </p:cNvSpPr>
          <p:nvPr>
            <p:ph idx="1"/>
          </p:nvPr>
        </p:nvSpPr>
        <p:spPr>
          <a:xfrm>
            <a:off x="457200" y="1138238"/>
            <a:ext cx="8229600" cy="4948237"/>
          </a:xfrm>
        </p:spPr>
        <p:txBody>
          <a:bodyPr/>
          <a:lstStyle/>
          <a:p>
            <a:pPr marL="0" indent="0">
              <a:buNone/>
            </a:pPr>
            <a:r>
              <a:rPr lang="en-US" dirty="0"/>
              <a:t>True or false: Tax-exempt 501(c)(3) organizations can </a:t>
            </a:r>
            <a:r>
              <a:rPr lang="en-US" altLang="en-US" dirty="0"/>
              <a:t>support or oppose candidates for public office.</a:t>
            </a:r>
            <a:r>
              <a:rPr lang="en-US" dirty="0"/>
              <a:t> </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399718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06AE420-87DA-40DC-9AA7-11E8FB41A981}"/>
              </a:ext>
            </a:extLst>
          </p:cNvPr>
          <p:cNvGraphicFramePr>
            <a:graphicFrameLocks noChangeAspect="1"/>
          </p:cNvGraphicFramePr>
          <p:nvPr>
            <p:custDataLst>
              <p:tags r:id="rId1"/>
            </p:custDataLst>
            <p:extLst>
              <p:ext uri="{D42A27DB-BD31-4B8C-83A1-F6EECF244321}">
                <p14:modId xmlns:p14="http://schemas.microsoft.com/office/powerpoint/2010/main" val="3933699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06AE420-87DA-40DC-9AA7-11E8FB41A9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Section 501(c)(3) exemption (cont.)</a:t>
            </a:r>
          </a:p>
        </p:txBody>
      </p:sp>
      <p:sp>
        <p:nvSpPr>
          <p:cNvPr id="3" name="Content Placeholder 2"/>
          <p:cNvSpPr>
            <a:spLocks noGrp="1"/>
          </p:cNvSpPr>
          <p:nvPr>
            <p:ph idx="1"/>
          </p:nvPr>
        </p:nvSpPr>
        <p:spPr/>
        <p:txBody>
          <a:bodyPr/>
          <a:lstStyle/>
          <a:p>
            <a:pPr lvl="0"/>
            <a:r>
              <a:rPr lang="en-US" altLang="en-US" dirty="0"/>
              <a:t>Two-pronged test:</a:t>
            </a:r>
          </a:p>
          <a:p>
            <a:pPr lvl="1"/>
            <a:r>
              <a:rPr lang="en-US" altLang="en-US" dirty="0"/>
              <a:t>Organizational test — organized for an exempt purpose (as reflected in organizing documents):</a:t>
            </a:r>
          </a:p>
          <a:p>
            <a:pPr lvl="2"/>
            <a:r>
              <a:rPr lang="en-US" altLang="en-US" dirty="0"/>
              <a:t>Limits purposes to those stated in Section 501(c)(3) (e.g., religious, charitable, educational, scientific)</a:t>
            </a:r>
          </a:p>
          <a:p>
            <a:pPr lvl="2"/>
            <a:r>
              <a:rPr lang="en-US" altLang="en-US" dirty="0"/>
              <a:t>Restricts assets for distribution for Section 501(c)(3) purposes upon dissolution</a:t>
            </a:r>
          </a:p>
          <a:p>
            <a:pPr lvl="2"/>
            <a:r>
              <a:rPr lang="en-US" altLang="en-US" dirty="0"/>
              <a:t>Does not allow more than an insubstantial amount of non-exempt activity</a:t>
            </a:r>
          </a:p>
          <a:p>
            <a:pPr lvl="1"/>
            <a:r>
              <a:rPr lang="en-US" altLang="en-US" dirty="0"/>
              <a:t>Operational test — operated for an exempt purpose:</a:t>
            </a:r>
          </a:p>
          <a:p>
            <a:pPr lvl="2"/>
            <a:r>
              <a:rPr lang="en-US" altLang="en-US" dirty="0"/>
              <a:t> Must be operated primarily for exempt purposes</a:t>
            </a:r>
            <a:endParaRPr lang="en-GB" dirty="0"/>
          </a:p>
        </p:txBody>
      </p:sp>
    </p:spTree>
    <p:extLst>
      <p:ext uri="{BB962C8B-B14F-4D97-AF65-F5344CB8AC3E}">
        <p14:creationId xmlns:p14="http://schemas.microsoft.com/office/powerpoint/2010/main" val="73048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extLst>
              <p:ext uri="{D42A27DB-BD31-4B8C-83A1-F6EECF244321}">
                <p14:modId xmlns:p14="http://schemas.microsoft.com/office/powerpoint/2010/main" val="3710496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5</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To qualify under Section 501(c)(3), an organization must meet either the organizational or the operational test.</a:t>
            </a:r>
          </a:p>
          <a:p>
            <a:pPr marL="0" indent="0">
              <a:buNone/>
            </a:pPr>
            <a:endParaRPr lang="en-US" dirty="0"/>
          </a:p>
          <a:p>
            <a:pPr marL="457200" indent="-457200">
              <a:buFont typeface="+mj-lt"/>
              <a:buAutoNum type="alphaUcPeriod"/>
            </a:pPr>
            <a:r>
              <a:rPr lang="en-US" dirty="0"/>
              <a:t>True</a:t>
            </a:r>
          </a:p>
          <a:p>
            <a:pPr marL="457200" indent="-457200">
              <a:buFont typeface="+mj-lt"/>
              <a:buAutoNum type="alphaUcPeriod"/>
            </a:pPr>
            <a:r>
              <a:rPr lang="en-US" dirty="0"/>
              <a:t>False </a:t>
            </a:r>
          </a:p>
        </p:txBody>
      </p:sp>
    </p:spTree>
    <p:extLst>
      <p:ext uri="{BB962C8B-B14F-4D97-AF65-F5344CB8AC3E}">
        <p14:creationId xmlns:p14="http://schemas.microsoft.com/office/powerpoint/2010/main" val="15005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10;&#10;Description automatically generated with medium confidence">
            <a:extLst>
              <a:ext uri="{FF2B5EF4-FFF2-40B4-BE49-F238E27FC236}">
                <a16:creationId xmlns:a16="http://schemas.microsoft.com/office/drawing/2014/main" id="{1738C280-B1EF-45D4-B840-F104ACD70B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479" b="3733"/>
          <a:stretch/>
        </p:blipFill>
        <p:spPr>
          <a:xfrm>
            <a:off x="9525" y="3175"/>
            <a:ext cx="9134476" cy="6854825"/>
          </a:xfrm>
          <a:prstGeom prst="rect">
            <a:avLst/>
          </a:prstGeom>
        </p:spPr>
      </p:pic>
      <p:sp>
        <p:nvSpPr>
          <p:cNvPr id="3" name="Rectangle 2">
            <a:extLst>
              <a:ext uri="{FF2B5EF4-FFF2-40B4-BE49-F238E27FC236}">
                <a16:creationId xmlns:a16="http://schemas.microsoft.com/office/drawing/2014/main" id="{37DD44E5-2487-E7D1-430F-DB29F4D60632}"/>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8" name="Object 7" hidden="1">
            <a:extLst>
              <a:ext uri="{FF2B5EF4-FFF2-40B4-BE49-F238E27FC236}">
                <a16:creationId xmlns:a16="http://schemas.microsoft.com/office/drawing/2014/main" id="{AB119BEC-9944-4021-854F-E10BFE1DF9AF}"/>
              </a:ext>
            </a:extLst>
          </p:cNvPr>
          <p:cNvGraphicFramePr>
            <a:graphicFrameLocks noChangeAspect="1"/>
          </p:cNvGraphicFramePr>
          <p:nvPr>
            <p:custDataLst>
              <p:tags r:id="rId1"/>
            </p:custDataLst>
            <p:extLst>
              <p:ext uri="{D42A27DB-BD31-4B8C-83A1-F6EECF244321}">
                <p14:modId xmlns:p14="http://schemas.microsoft.com/office/powerpoint/2010/main" val="138606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AB119BEC-9944-4021-854F-E10BFE1DF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ts val="34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Foundation classification</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
        <p:nvSpPr>
          <p:cNvPr id="9" name="Slide Number Placeholder 4">
            <a:extLst>
              <a:ext uri="{FF2B5EF4-FFF2-40B4-BE49-F238E27FC236}">
                <a16:creationId xmlns:a16="http://schemas.microsoft.com/office/drawing/2014/main" id="{8AC148CD-774E-4300-8435-2E4923ABA341}"/>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schemeClr val="bg1"/>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61F6B0B6-A23E-DB93-C0FD-888759C95D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392816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18570D-1D70-4079-A367-791A95AA824C}"/>
              </a:ext>
            </a:extLst>
          </p:cNvPr>
          <p:cNvGraphicFramePr>
            <a:graphicFrameLocks noChangeAspect="1"/>
          </p:cNvGraphicFramePr>
          <p:nvPr>
            <p:custDataLst>
              <p:tags r:id="rId1"/>
            </p:custDataLst>
            <p:extLst>
              <p:ext uri="{D42A27DB-BD31-4B8C-83A1-F6EECF244321}">
                <p14:modId xmlns:p14="http://schemas.microsoft.com/office/powerpoint/2010/main" val="2412443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918570D-1D70-4079-A367-791A95AA82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Foundation classification</a:t>
            </a:r>
          </a:p>
        </p:txBody>
      </p:sp>
      <p:sp>
        <p:nvSpPr>
          <p:cNvPr id="3" name="Content Placeholder 2"/>
          <p:cNvSpPr>
            <a:spLocks noGrp="1"/>
          </p:cNvSpPr>
          <p:nvPr>
            <p:ph idx="1"/>
          </p:nvPr>
        </p:nvSpPr>
        <p:spPr/>
        <p:txBody>
          <a:bodyPr/>
          <a:lstStyle/>
          <a:p>
            <a:pPr lvl="0"/>
            <a:r>
              <a:rPr lang="en-US" altLang="en-US" dirty="0"/>
              <a:t>A Section 501(c)(3) organization can be classified as either a public charity or a private foundation (PF).</a:t>
            </a:r>
          </a:p>
          <a:p>
            <a:pPr lvl="0"/>
            <a:r>
              <a:rPr lang="en-US" altLang="en-US" dirty="0"/>
              <a:t>All organizations that qualify for federal tax exemption under </a:t>
            </a:r>
            <a:br>
              <a:rPr lang="en-US" altLang="en-US" dirty="0"/>
            </a:br>
            <a:r>
              <a:rPr lang="en-US" altLang="en-US" dirty="0"/>
              <a:t>Section 501(c)(3), but don’t qualify as public charities, are considered PFs:</a:t>
            </a:r>
          </a:p>
          <a:p>
            <a:pPr lvl="1"/>
            <a:r>
              <a:rPr lang="en-US" dirty="0"/>
              <a:t>Essentially, PF status is the “default” classification for exempt organizations.</a:t>
            </a:r>
            <a:endParaRPr lang="en-GB" dirty="0"/>
          </a:p>
        </p:txBody>
      </p:sp>
    </p:spTree>
    <p:extLst>
      <p:ext uri="{BB962C8B-B14F-4D97-AF65-F5344CB8AC3E}">
        <p14:creationId xmlns:p14="http://schemas.microsoft.com/office/powerpoint/2010/main" val="363662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p>
            <a:r>
              <a:rPr lang="en-GB" dirty="0"/>
              <a:t>Disclaimer</a:t>
            </a:r>
          </a:p>
        </p:txBody>
      </p:sp>
      <p:sp>
        <p:nvSpPr>
          <p:cNvPr id="3" name="Content Placeholder 2"/>
          <p:cNvSpPr>
            <a:spLocks noGrp="1"/>
          </p:cNvSpPr>
          <p:nvPr>
            <p:ph idx="1"/>
          </p:nvPr>
        </p:nvSpPr>
        <p:spPr>
          <a:xfrm>
            <a:off x="457201" y="1137920"/>
            <a:ext cx="8229600" cy="4947920"/>
          </a:xfrm>
        </p:spPr>
        <p:txBody>
          <a:bodyPr/>
          <a:lstStyle/>
          <a:p>
            <a:pPr lvl="0">
              <a:spcAft>
                <a:spcPts val="600"/>
              </a:spcAft>
            </a:pPr>
            <a:r>
              <a:rPr lang="en-US" altLang="en-US" sz="1500" dirty="0"/>
              <a:t>Views expressed in this presentation are those of the speakers and do not necessarily represent the views of Ernst &amp; Young LLP or other members of the global EY organization.</a:t>
            </a:r>
          </a:p>
          <a:p>
            <a:pPr lvl="0">
              <a:spcAft>
                <a:spcPts val="600"/>
              </a:spcAft>
            </a:pPr>
            <a:r>
              <a:rPr lang="en-US" altLang="en-US" sz="1500" dirty="0"/>
              <a:t>This presentation is provided solely for the purpose of enhancing knowledge on tax matters. It does not provide tax or accounting advice to any taxpayer because it does not take into account any specific taxpayer’s facts and circumstances. Please refer to your advisors for specific advice. </a:t>
            </a:r>
          </a:p>
          <a:p>
            <a:pPr>
              <a:spcAft>
                <a:spcPts val="600"/>
              </a:spcAft>
            </a:pPr>
            <a:r>
              <a:rPr lang="en-US" altLang="en-US" sz="1500" dirty="0"/>
              <a:t>Ernst &amp; Young LLP expressly disclaims any liability in connection with use of this presentation or its contents by any third party.</a:t>
            </a:r>
            <a:endParaRPr lang="en-GB" sz="1500" dirty="0"/>
          </a:p>
          <a:p>
            <a:pPr lvl="0">
              <a:spcAft>
                <a:spcPts val="600"/>
              </a:spcAft>
            </a:pPr>
            <a:r>
              <a:rPr lang="en-US" altLang="en-US" sz="15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spcAft>
                <a:spcPts val="600"/>
              </a:spcAft>
            </a:pPr>
            <a:r>
              <a:rPr lang="en-US" altLang="en-US" sz="1500" dirty="0"/>
              <a:t>This presentation is © 2024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a:t>
            </a:r>
          </a:p>
        </p:txBody>
      </p:sp>
    </p:spTree>
    <p:extLst>
      <p:ext uri="{BB962C8B-B14F-4D97-AF65-F5344CB8AC3E}">
        <p14:creationId xmlns:p14="http://schemas.microsoft.com/office/powerpoint/2010/main" val="173575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C4D0D5D-90BA-4356-8063-FCA932A9BA01}"/>
              </a:ext>
            </a:extLst>
          </p:cNvPr>
          <p:cNvGraphicFramePr>
            <a:graphicFrameLocks noChangeAspect="1"/>
          </p:cNvGraphicFramePr>
          <p:nvPr>
            <p:custDataLst>
              <p:tags r:id="rId1"/>
            </p:custDataLst>
            <p:extLst>
              <p:ext uri="{D42A27DB-BD31-4B8C-83A1-F6EECF244321}">
                <p14:modId xmlns:p14="http://schemas.microsoft.com/office/powerpoint/2010/main" val="216405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C4D0D5D-90BA-4356-8063-FCA932A9BA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Foundation classification (cont.)</a:t>
            </a:r>
            <a:endParaRPr lang="en-US" dirty="0"/>
          </a:p>
        </p:txBody>
      </p:sp>
      <p:sp>
        <p:nvSpPr>
          <p:cNvPr id="3" name="Content Placeholder 2"/>
          <p:cNvSpPr>
            <a:spLocks noGrp="1"/>
          </p:cNvSpPr>
          <p:nvPr>
            <p:ph idx="1"/>
          </p:nvPr>
        </p:nvSpPr>
        <p:spPr/>
        <p:txBody>
          <a:bodyPr/>
          <a:lstStyle/>
          <a:p>
            <a:r>
              <a:rPr lang="en-US" dirty="0"/>
              <a:t>Public charity classifications:</a:t>
            </a:r>
          </a:p>
          <a:p>
            <a:pPr lvl="1"/>
            <a:r>
              <a:rPr lang="en-US" dirty="0"/>
              <a:t>Section 509(a)(1):</a:t>
            </a:r>
          </a:p>
          <a:p>
            <a:pPr lvl="2"/>
            <a:r>
              <a:rPr lang="en-US" dirty="0"/>
              <a:t>Section 170(b)(1)(A)(i) — church or convention or association of churches (and integrated auxiliaries of churches)</a:t>
            </a:r>
          </a:p>
          <a:p>
            <a:pPr lvl="2"/>
            <a:r>
              <a:rPr lang="en-US" dirty="0"/>
              <a:t>Section 170(b)(1)(A)(ii) — school or educational organization</a:t>
            </a:r>
          </a:p>
          <a:p>
            <a:pPr lvl="2"/>
            <a:r>
              <a:rPr lang="en-US" dirty="0"/>
              <a:t>Section 170(b)(1)(A)(iii) — hospital or medical research organization</a:t>
            </a:r>
          </a:p>
          <a:p>
            <a:pPr lvl="2"/>
            <a:r>
              <a:rPr lang="en-US" dirty="0"/>
              <a:t>Section 170(b)(1)(A)(iv) — organization operated to benefit a college owned or operated by a governmental unit </a:t>
            </a:r>
          </a:p>
          <a:p>
            <a:pPr lvl="2"/>
            <a:r>
              <a:rPr lang="en-US" dirty="0"/>
              <a:t>Section 170(b)(1)(A)(v) — governmental unit</a:t>
            </a:r>
          </a:p>
          <a:p>
            <a:pPr lvl="2"/>
            <a:r>
              <a:rPr lang="en-US" dirty="0"/>
              <a:t>Section 170(b)(1)(A)(vi) — publicly supported organization</a:t>
            </a:r>
          </a:p>
          <a:p>
            <a:pPr lvl="1"/>
            <a:r>
              <a:rPr lang="en-US" dirty="0"/>
              <a:t>Section 509(a)(2) — publicly supported organization </a:t>
            </a:r>
          </a:p>
          <a:p>
            <a:pPr lvl="1"/>
            <a:r>
              <a:rPr lang="en-US" dirty="0"/>
              <a:t>Section 509(a)(3) — supporting organization</a:t>
            </a:r>
          </a:p>
          <a:p>
            <a:pPr lvl="1"/>
            <a:endParaRPr lang="en-US" dirty="0"/>
          </a:p>
        </p:txBody>
      </p:sp>
    </p:spTree>
    <p:extLst>
      <p:ext uri="{BB962C8B-B14F-4D97-AF65-F5344CB8AC3E}">
        <p14:creationId xmlns:p14="http://schemas.microsoft.com/office/powerpoint/2010/main" val="155116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4162265-17C8-4AD5-9CC5-2D72A342DB74}"/>
              </a:ext>
            </a:extLst>
          </p:cNvPr>
          <p:cNvGraphicFramePr>
            <a:graphicFrameLocks noChangeAspect="1"/>
          </p:cNvGraphicFramePr>
          <p:nvPr>
            <p:custDataLst>
              <p:tags r:id="rId1"/>
            </p:custDataLst>
            <p:extLst>
              <p:ext uri="{D42A27DB-BD31-4B8C-83A1-F6EECF244321}">
                <p14:modId xmlns:p14="http://schemas.microsoft.com/office/powerpoint/2010/main" val="3122443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4162265-17C8-4AD5-9CC5-2D72A342DB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Publicly supported organizations</a:t>
            </a:r>
          </a:p>
        </p:txBody>
      </p:sp>
      <p:sp>
        <p:nvSpPr>
          <p:cNvPr id="3" name="Content Placeholder 2"/>
          <p:cNvSpPr>
            <a:spLocks noGrp="1"/>
          </p:cNvSpPr>
          <p:nvPr>
            <p:ph idx="1"/>
          </p:nvPr>
        </p:nvSpPr>
        <p:spPr/>
        <p:txBody>
          <a:bodyPr/>
          <a:lstStyle/>
          <a:p>
            <a:pPr lvl="0"/>
            <a:r>
              <a:rPr lang="en-US" altLang="en-US" dirty="0"/>
              <a:t>Many types of Section 509(a)(1) classifications are “per se” public charities (e.g., if you are a tax-exempt hospital, you automatically qualify).</a:t>
            </a:r>
          </a:p>
          <a:p>
            <a:pPr lvl="0"/>
            <a:r>
              <a:rPr lang="en-US" altLang="en-US" dirty="0"/>
              <a:t>However, there are two tests under which a Section 501(c)(3) organization can qualify as a “publicly supported” public charity: </a:t>
            </a:r>
          </a:p>
          <a:p>
            <a:pPr lvl="1"/>
            <a:r>
              <a:rPr lang="en-US" altLang="en-US" dirty="0"/>
              <a:t>Test one: Sections 509(a)(1) and 170(b)(1)(A)(vi):</a:t>
            </a:r>
          </a:p>
          <a:p>
            <a:pPr lvl="2"/>
            <a:r>
              <a:rPr lang="en-US" altLang="en-US" dirty="0"/>
              <a:t>At least one-third of support is from contributions from individuals, government entities, private foundations and public charities (subject to certain limitations).</a:t>
            </a:r>
          </a:p>
          <a:p>
            <a:pPr lvl="1"/>
            <a:r>
              <a:rPr lang="en-US" altLang="en-US" dirty="0"/>
              <a:t>Test two: Section 509(a)(2):</a:t>
            </a:r>
          </a:p>
          <a:p>
            <a:pPr lvl="2"/>
            <a:r>
              <a:rPr lang="en-US" altLang="en-US" dirty="0"/>
              <a:t>At least one-third of gross receipts are from</a:t>
            </a:r>
            <a:r>
              <a:rPr lang="en-US" altLang="en-US" dirty="0">
                <a:solidFill>
                  <a:srgbClr val="FFFFFF"/>
                </a:solidFill>
              </a:rPr>
              <a:t> contributions </a:t>
            </a:r>
            <a:r>
              <a:rPr lang="en-US" altLang="en-US" dirty="0"/>
              <a:t>and exempt function income combined.</a:t>
            </a:r>
          </a:p>
          <a:p>
            <a:pPr lvl="2"/>
            <a:r>
              <a:rPr lang="en-US" altLang="en-US" dirty="0"/>
              <a:t>Less than one-third of support is from investment income and unrelated business income.</a:t>
            </a:r>
            <a:endParaRPr lang="en-GB" dirty="0"/>
          </a:p>
        </p:txBody>
      </p:sp>
    </p:spTree>
    <p:extLst>
      <p:ext uri="{BB962C8B-B14F-4D97-AF65-F5344CB8AC3E}">
        <p14:creationId xmlns:p14="http://schemas.microsoft.com/office/powerpoint/2010/main" val="185111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050B66-CB73-4313-9AA4-3141B46DE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5050B66-CB73-4313-9AA4-3141B46DE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7FE71C-59DB-48BE-947D-F72AF895AC30}"/>
              </a:ext>
            </a:extLst>
          </p:cNvPr>
          <p:cNvSpPr>
            <a:spLocks noGrp="1"/>
          </p:cNvSpPr>
          <p:nvPr>
            <p:ph type="title"/>
          </p:nvPr>
        </p:nvSpPr>
        <p:spPr/>
        <p:txBody>
          <a:bodyPr vert="horz"/>
          <a:lstStyle/>
          <a:p>
            <a:r>
              <a:rPr lang="en-US" dirty="0"/>
              <a:t>Polling question 6</a:t>
            </a:r>
          </a:p>
        </p:txBody>
      </p:sp>
      <p:sp>
        <p:nvSpPr>
          <p:cNvPr id="3" name="Content Placeholder 2">
            <a:extLst>
              <a:ext uri="{FF2B5EF4-FFF2-40B4-BE49-F238E27FC236}">
                <a16:creationId xmlns:a16="http://schemas.microsoft.com/office/drawing/2014/main" id="{27F86541-483B-4CAB-AE00-EA337C7BB2E0}"/>
              </a:ext>
            </a:extLst>
          </p:cNvPr>
          <p:cNvSpPr>
            <a:spLocks noGrp="1"/>
          </p:cNvSpPr>
          <p:nvPr>
            <p:ph idx="1"/>
          </p:nvPr>
        </p:nvSpPr>
        <p:spPr>
          <a:xfrm>
            <a:off x="457200" y="1137920"/>
            <a:ext cx="8229600" cy="4947920"/>
          </a:xfrm>
        </p:spPr>
        <p:txBody>
          <a:bodyPr/>
          <a:lstStyle/>
          <a:p>
            <a:pPr marL="0" indent="0">
              <a:buNone/>
            </a:pPr>
            <a:r>
              <a:rPr lang="en-US" dirty="0"/>
              <a:t>How</a:t>
            </a:r>
            <a:r>
              <a:rPr lang="en-US" dirty="0">
                <a:solidFill>
                  <a:srgbClr val="FFFFFF"/>
                </a:solidFill>
              </a:rPr>
              <a:t> many </a:t>
            </a:r>
            <a:r>
              <a:rPr lang="en-US" altLang="en-US" dirty="0"/>
              <a:t>tests are there under which a Section 501(c)(3) organization can qualify as a “publicly supported” public charity?</a:t>
            </a:r>
            <a:endParaRPr lang="en-US" dirty="0"/>
          </a:p>
          <a:p>
            <a:endParaRPr lang="en-US" dirty="0"/>
          </a:p>
          <a:p>
            <a:pPr marL="457200" indent="-457200">
              <a:buFont typeface="+mj-lt"/>
              <a:buAutoNum type="alphaUcPeriod"/>
            </a:pPr>
            <a:r>
              <a:rPr lang="en-US" dirty="0"/>
              <a:t>One</a:t>
            </a:r>
          </a:p>
          <a:p>
            <a:pPr marL="457200" indent="-457200">
              <a:buFont typeface="+mj-lt"/>
              <a:buAutoNum type="alphaUcPeriod"/>
            </a:pPr>
            <a:r>
              <a:rPr lang="en-US" dirty="0"/>
              <a:t>Two</a:t>
            </a:r>
          </a:p>
          <a:p>
            <a:pPr marL="457200" indent="-457200">
              <a:buFont typeface="+mj-lt"/>
              <a:buAutoNum type="alphaUcPeriod"/>
            </a:pPr>
            <a:r>
              <a:rPr lang="en-US" dirty="0"/>
              <a:t>Three</a:t>
            </a:r>
          </a:p>
          <a:p>
            <a:pPr marL="457200" indent="-457200">
              <a:buFont typeface="+mj-lt"/>
              <a:buAutoNum type="alphaUcPeriod"/>
            </a:pPr>
            <a:r>
              <a:rPr lang="en-US" dirty="0"/>
              <a:t>Four</a:t>
            </a:r>
          </a:p>
        </p:txBody>
      </p:sp>
    </p:spTree>
    <p:extLst>
      <p:ext uri="{BB962C8B-B14F-4D97-AF65-F5344CB8AC3E}">
        <p14:creationId xmlns:p14="http://schemas.microsoft.com/office/powerpoint/2010/main" val="2171276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9A5F83C-48A0-48FF-A5FF-12B9095A50BE}"/>
              </a:ext>
            </a:extLst>
          </p:cNvPr>
          <p:cNvGraphicFramePr>
            <a:graphicFrameLocks noChangeAspect="1"/>
          </p:cNvGraphicFramePr>
          <p:nvPr>
            <p:custDataLst>
              <p:tags r:id="rId1"/>
            </p:custDataLst>
            <p:extLst>
              <p:ext uri="{D42A27DB-BD31-4B8C-83A1-F6EECF244321}">
                <p14:modId xmlns:p14="http://schemas.microsoft.com/office/powerpoint/2010/main" val="1195861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D9A5F83C-48A0-48FF-A5FF-12B9095A50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Supporting organizations </a:t>
            </a:r>
          </a:p>
        </p:txBody>
      </p:sp>
      <p:sp>
        <p:nvSpPr>
          <p:cNvPr id="3" name="Content Placeholder 2"/>
          <p:cNvSpPr>
            <a:spLocks noGrp="1"/>
          </p:cNvSpPr>
          <p:nvPr>
            <p:ph idx="1"/>
          </p:nvPr>
        </p:nvSpPr>
        <p:spPr/>
        <p:txBody>
          <a:bodyPr/>
          <a:lstStyle/>
          <a:p>
            <a:r>
              <a:rPr lang="en-US" dirty="0"/>
              <a:t>Section 509(a)(3)</a:t>
            </a:r>
          </a:p>
          <a:p>
            <a:r>
              <a:rPr lang="en-US" dirty="0"/>
              <a:t>Must be organized and operated exclusively to </a:t>
            </a:r>
            <a:r>
              <a:rPr lang="en-US" dirty="0">
                <a:solidFill>
                  <a:srgbClr val="FFFFFF"/>
                </a:solidFill>
              </a:rPr>
              <a:t>support a publicly supported organization described in Section 509(a)(1)</a:t>
            </a:r>
            <a:r>
              <a:rPr lang="en-US" dirty="0"/>
              <a:t> or (2):</a:t>
            </a:r>
          </a:p>
          <a:p>
            <a:pPr lvl="1"/>
            <a:r>
              <a:rPr lang="en-US" dirty="0"/>
              <a:t>Organizational test:</a:t>
            </a:r>
          </a:p>
          <a:p>
            <a:pPr lvl="2"/>
            <a:r>
              <a:rPr lang="en-US" dirty="0"/>
              <a:t>Satisfied by language in organizing document</a:t>
            </a:r>
          </a:p>
          <a:p>
            <a:pPr lvl="1"/>
            <a:r>
              <a:rPr lang="en-US" dirty="0"/>
              <a:t>Operational test:</a:t>
            </a:r>
          </a:p>
          <a:p>
            <a:pPr lvl="2"/>
            <a:r>
              <a:rPr lang="en-US" dirty="0"/>
              <a:t>Responsiveness test</a:t>
            </a:r>
          </a:p>
          <a:p>
            <a:pPr lvl="2"/>
            <a:r>
              <a:rPr lang="en-US" dirty="0"/>
              <a:t>Integral part test</a:t>
            </a:r>
          </a:p>
        </p:txBody>
      </p:sp>
    </p:spTree>
    <p:extLst>
      <p:ext uri="{BB962C8B-B14F-4D97-AF65-F5344CB8AC3E}">
        <p14:creationId xmlns:p14="http://schemas.microsoft.com/office/powerpoint/2010/main" val="26864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9A0098-9842-4441-AFB3-FD894D51D42C}"/>
              </a:ext>
            </a:extLst>
          </p:cNvPr>
          <p:cNvGraphicFramePr>
            <a:graphicFrameLocks noChangeAspect="1"/>
          </p:cNvGraphicFramePr>
          <p:nvPr>
            <p:custDataLst>
              <p:tags r:id="rId1"/>
            </p:custDataLst>
            <p:extLst>
              <p:ext uri="{D42A27DB-BD31-4B8C-83A1-F6EECF244321}">
                <p14:modId xmlns:p14="http://schemas.microsoft.com/office/powerpoint/2010/main" val="2614635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CA9A0098-9842-4441-AFB3-FD894D51D4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Supporting organizations (cont.) </a:t>
            </a:r>
          </a:p>
        </p:txBody>
      </p:sp>
      <p:sp>
        <p:nvSpPr>
          <p:cNvPr id="3" name="Content Placeholder 2"/>
          <p:cNvSpPr>
            <a:spLocks noGrp="1"/>
          </p:cNvSpPr>
          <p:nvPr>
            <p:ph idx="1"/>
          </p:nvPr>
        </p:nvSpPr>
        <p:spPr/>
        <p:txBody>
          <a:bodyPr/>
          <a:lstStyle/>
          <a:p>
            <a:r>
              <a:rPr lang="en-US" dirty="0"/>
              <a:t>Three types of supporting organizations:</a:t>
            </a:r>
          </a:p>
          <a:p>
            <a:pPr lvl="1"/>
            <a:r>
              <a:rPr lang="en-US" dirty="0"/>
              <a:t>Type I: Controlled or supervised by one or more supported organizations</a:t>
            </a:r>
          </a:p>
          <a:p>
            <a:pPr lvl="1"/>
            <a:r>
              <a:rPr lang="en-US" dirty="0"/>
              <a:t>Type II: Controlled or supervised in connection with one or more supported organizations</a:t>
            </a:r>
          </a:p>
          <a:p>
            <a:pPr lvl="1"/>
            <a:r>
              <a:rPr lang="en-US" dirty="0"/>
              <a:t>Type III: Operated in connection with one or more supported organizations:</a:t>
            </a:r>
          </a:p>
          <a:p>
            <a:pPr lvl="2"/>
            <a:r>
              <a:rPr lang="en-US" dirty="0"/>
              <a:t>Functionally integrated</a:t>
            </a:r>
          </a:p>
          <a:p>
            <a:pPr lvl="2"/>
            <a:r>
              <a:rPr lang="en-US" dirty="0"/>
              <a:t>Non-functionally integrated</a:t>
            </a:r>
          </a:p>
        </p:txBody>
      </p:sp>
    </p:spTree>
    <p:extLst>
      <p:ext uri="{BB962C8B-B14F-4D97-AF65-F5344CB8AC3E}">
        <p14:creationId xmlns:p14="http://schemas.microsoft.com/office/powerpoint/2010/main" val="388003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A7B3C4-27B1-4BF6-AB95-67427087DFE9}"/>
              </a:ext>
            </a:extLst>
          </p:cNvPr>
          <p:cNvGraphicFramePr>
            <a:graphicFrameLocks noChangeAspect="1"/>
          </p:cNvGraphicFramePr>
          <p:nvPr>
            <p:custDataLst>
              <p:tags r:id="rId1"/>
            </p:custDataLst>
            <p:extLst>
              <p:ext uri="{D42A27DB-BD31-4B8C-83A1-F6EECF244321}">
                <p14:modId xmlns:p14="http://schemas.microsoft.com/office/powerpoint/2010/main" val="2809229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1A7B3C4-27B1-4BF6-AB95-67427087DF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30B528-56F1-4B23-A0FD-EB65D8AFF5F1}"/>
              </a:ext>
            </a:extLst>
          </p:cNvPr>
          <p:cNvSpPr>
            <a:spLocks noGrp="1"/>
          </p:cNvSpPr>
          <p:nvPr>
            <p:ph type="title"/>
          </p:nvPr>
        </p:nvSpPr>
        <p:spPr/>
        <p:txBody>
          <a:bodyPr vert="horz"/>
          <a:lstStyle/>
          <a:p>
            <a:r>
              <a:rPr lang="en-US" dirty="0"/>
              <a:t>Polling question 7</a:t>
            </a:r>
          </a:p>
        </p:txBody>
      </p:sp>
      <p:sp>
        <p:nvSpPr>
          <p:cNvPr id="3" name="Content Placeholder 2">
            <a:extLst>
              <a:ext uri="{FF2B5EF4-FFF2-40B4-BE49-F238E27FC236}">
                <a16:creationId xmlns:a16="http://schemas.microsoft.com/office/drawing/2014/main" id="{0ACB31F5-38AF-4F12-A475-5CCC40451412}"/>
              </a:ext>
            </a:extLst>
          </p:cNvPr>
          <p:cNvSpPr>
            <a:spLocks noGrp="1"/>
          </p:cNvSpPr>
          <p:nvPr>
            <p:ph idx="1"/>
          </p:nvPr>
        </p:nvSpPr>
        <p:spPr/>
        <p:txBody>
          <a:bodyPr/>
          <a:lstStyle/>
          <a:p>
            <a:pPr marL="0" indent="0">
              <a:buNone/>
            </a:pPr>
            <a:r>
              <a:rPr lang="en-US" dirty="0"/>
              <a:t>True or false: An organization described in Section 501(c)(3) defaults to PF status unless it can qualify as a public charity under </a:t>
            </a:r>
            <a:br>
              <a:rPr lang="en-US" dirty="0"/>
            </a:br>
            <a:r>
              <a:rPr lang="en-US" dirty="0"/>
              <a:t>Section 509(a)(1), (a)(2) or (a)(3).</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273172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76F4F-3500-4695-BA4C-01C017A1AF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176" y="-5011"/>
            <a:ext cx="9144001" cy="6861424"/>
          </a:xfrm>
          <a:prstGeom prst="rect">
            <a:avLst/>
          </a:prstGeom>
        </p:spPr>
      </p:pic>
      <p:sp>
        <p:nvSpPr>
          <p:cNvPr id="4" name="Rectangle 3">
            <a:extLst>
              <a:ext uri="{FF2B5EF4-FFF2-40B4-BE49-F238E27FC236}">
                <a16:creationId xmlns:a16="http://schemas.microsoft.com/office/drawing/2014/main" id="{C5B682BA-112D-3C5C-BA57-258FF9F9DE3D}"/>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8" name="Object 7" hidden="1">
            <a:extLst>
              <a:ext uri="{FF2B5EF4-FFF2-40B4-BE49-F238E27FC236}">
                <a16:creationId xmlns:a16="http://schemas.microsoft.com/office/drawing/2014/main" id="{DEC7AAE1-075C-4469-81F6-A69749321AAC}"/>
              </a:ext>
            </a:extLst>
          </p:cNvPr>
          <p:cNvGraphicFramePr>
            <a:graphicFrameLocks noChangeAspect="1"/>
          </p:cNvGraphicFramePr>
          <p:nvPr>
            <p:custDataLst>
              <p:tags r:id="rId1"/>
            </p:custDataLst>
            <p:extLst>
              <p:ext uri="{D42A27DB-BD31-4B8C-83A1-F6EECF244321}">
                <p14:modId xmlns:p14="http://schemas.microsoft.com/office/powerpoint/2010/main" val="3437562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DEC7AAE1-075C-4469-81F6-A69749321A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3176" y="-9350"/>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Exemption standards for hospitals and educational organizations</a:t>
            </a:r>
            <a:endParaRPr lang="en-GB" b="0" dirty="0">
              <a:solidFill>
                <a:srgbClr val="2E2E38"/>
              </a:solidFill>
              <a:latin typeface="EYInterstate Light" panose="02000506000000020004" pitchFamily="2" charset="0"/>
            </a:endParaRPr>
          </a:p>
        </p:txBody>
      </p:sp>
      <p:sp>
        <p:nvSpPr>
          <p:cNvPr id="9" name="Slide Number Placeholder 4">
            <a:extLst>
              <a:ext uri="{FF2B5EF4-FFF2-40B4-BE49-F238E27FC236}">
                <a16:creationId xmlns:a16="http://schemas.microsoft.com/office/drawing/2014/main" id="{2CF8780A-1E37-4D66-9A2E-E95CEE29E804}"/>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sz="800" b="0" i="0" u="none" strike="noStrike" kern="1200" cap="none" spc="0" normalizeH="0" baseline="0" noProof="0" dirty="0">
              <a:ln>
                <a:noFill/>
              </a:ln>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A9827550-5EB8-2159-F711-27BD4FF18D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428348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A48DB51-1DD9-485D-B879-0674E4D6BE7C}"/>
              </a:ext>
            </a:extLst>
          </p:cNvPr>
          <p:cNvGraphicFramePr>
            <a:graphicFrameLocks noChangeAspect="1"/>
          </p:cNvGraphicFramePr>
          <p:nvPr>
            <p:custDataLst>
              <p:tags r:id="rId1"/>
            </p:custDataLst>
            <p:extLst>
              <p:ext uri="{D42A27DB-BD31-4B8C-83A1-F6EECF244321}">
                <p14:modId xmlns:p14="http://schemas.microsoft.com/office/powerpoint/2010/main" val="2832289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3A48DB51-1DD9-485D-B879-0674E4D6BE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Community benefit standard — hospitals</a:t>
            </a:r>
          </a:p>
        </p:txBody>
      </p:sp>
      <p:sp>
        <p:nvSpPr>
          <p:cNvPr id="3" name="Content Placeholder 2"/>
          <p:cNvSpPr>
            <a:spLocks noGrp="1"/>
          </p:cNvSpPr>
          <p:nvPr>
            <p:ph idx="1"/>
          </p:nvPr>
        </p:nvSpPr>
        <p:spPr/>
        <p:txBody>
          <a:bodyPr/>
          <a:lstStyle/>
          <a:p>
            <a:pPr lvl="0"/>
            <a:r>
              <a:rPr lang="en-US" altLang="en-US" dirty="0"/>
              <a:t>Revenue Ruling 69-545 modified the previous “financial ability standard” with a community benefit standard.</a:t>
            </a:r>
          </a:p>
          <a:p>
            <a:pPr lvl="0"/>
            <a:r>
              <a:rPr lang="en-US" altLang="en-US" dirty="0"/>
              <a:t>Revenue Ruling 69-545 provided an example of a hospital that was operated to promote the health of the community as a whole, rather than to serve private interests:</a:t>
            </a:r>
          </a:p>
          <a:p>
            <a:pPr lvl="1"/>
            <a:r>
              <a:rPr lang="en-US" altLang="en-US" dirty="0"/>
              <a:t>Included several positive factors</a:t>
            </a:r>
          </a:p>
          <a:p>
            <a:pPr lvl="1"/>
            <a:r>
              <a:rPr lang="en-US" altLang="en-US" dirty="0"/>
              <a:t>Also included a “bad” example</a:t>
            </a:r>
          </a:p>
          <a:p>
            <a:pPr lvl="1"/>
            <a:r>
              <a:rPr lang="en-US" altLang="en-US" dirty="0">
                <a:solidFill>
                  <a:srgbClr val="FFFFFF"/>
                </a:solidFill>
              </a:rPr>
              <a:t>Did not require the hospital to provide free or discounted care for those who could not afford it</a:t>
            </a:r>
            <a:endParaRPr lang="en-US" altLang="en-US" strike="dblStrike" dirty="0">
              <a:solidFill>
                <a:srgbClr val="FFFFFF"/>
              </a:solidFill>
            </a:endParaRPr>
          </a:p>
        </p:txBody>
      </p:sp>
    </p:spTree>
    <p:extLst>
      <p:ext uri="{BB962C8B-B14F-4D97-AF65-F5344CB8AC3E}">
        <p14:creationId xmlns:p14="http://schemas.microsoft.com/office/powerpoint/2010/main" val="382994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61CBD51-535A-4BA7-9AB1-E947248D17EA}"/>
              </a:ext>
            </a:extLst>
          </p:cNvPr>
          <p:cNvGraphicFramePr>
            <a:graphicFrameLocks noChangeAspect="1"/>
          </p:cNvGraphicFramePr>
          <p:nvPr>
            <p:custDataLst>
              <p:tags r:id="rId1"/>
            </p:custDataLst>
            <p:extLst>
              <p:ext uri="{D42A27DB-BD31-4B8C-83A1-F6EECF244321}">
                <p14:modId xmlns:p14="http://schemas.microsoft.com/office/powerpoint/2010/main" val="361600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F61CBD51-535A-4BA7-9AB1-E947248D17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Community benefit standard — hospitals (cont.)</a:t>
            </a:r>
          </a:p>
        </p:txBody>
      </p:sp>
      <p:sp>
        <p:nvSpPr>
          <p:cNvPr id="3" name="Content Placeholder 2"/>
          <p:cNvSpPr>
            <a:spLocks noGrp="1"/>
          </p:cNvSpPr>
          <p:nvPr>
            <p:ph idx="1"/>
          </p:nvPr>
        </p:nvSpPr>
        <p:spPr/>
        <p:txBody>
          <a:bodyPr/>
          <a:lstStyle/>
          <a:p>
            <a:pPr lvl="0"/>
            <a:r>
              <a:rPr lang="en-US" altLang="en-US" dirty="0"/>
              <a:t>Following are Revenue Ruling 69-545 factors suggesting that a hospital promotes the health of the community as a whole:</a:t>
            </a:r>
          </a:p>
          <a:p>
            <a:pPr lvl="1"/>
            <a:r>
              <a:rPr lang="en-US" altLang="en-US" dirty="0"/>
              <a:t>Community board</a:t>
            </a:r>
          </a:p>
          <a:p>
            <a:pPr lvl="1"/>
            <a:r>
              <a:rPr lang="en-US" altLang="en-US" dirty="0"/>
              <a:t>Open medical staff</a:t>
            </a:r>
          </a:p>
          <a:p>
            <a:pPr lvl="1"/>
            <a:r>
              <a:rPr lang="en-US" altLang="en-US" dirty="0"/>
              <a:t>Emergency room open to everyone in the community</a:t>
            </a:r>
          </a:p>
          <a:p>
            <a:pPr lvl="1"/>
            <a:r>
              <a:rPr lang="en-US" altLang="en-US" dirty="0"/>
              <a:t>Nonemergency care to everyone in the community who is able to pay for services </a:t>
            </a:r>
          </a:p>
          <a:p>
            <a:pPr lvl="1"/>
            <a:r>
              <a:rPr lang="en-US" altLang="en-US" dirty="0"/>
              <a:t>Use of surplus funds to further charitable purposes (e.g., improve patient care)</a:t>
            </a:r>
          </a:p>
          <a:p>
            <a:pPr lvl="1"/>
            <a:r>
              <a:rPr lang="en-US" altLang="en-US" dirty="0"/>
              <a:t>Conducting medical training, education or research</a:t>
            </a:r>
            <a:endParaRPr lang="en-GB" dirty="0"/>
          </a:p>
        </p:txBody>
      </p:sp>
    </p:spTree>
    <p:extLst>
      <p:ext uri="{BB962C8B-B14F-4D97-AF65-F5344CB8AC3E}">
        <p14:creationId xmlns:p14="http://schemas.microsoft.com/office/powerpoint/2010/main" val="138701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D431999-AB16-434D-B18A-82FAF753FBA2}"/>
              </a:ext>
            </a:extLst>
          </p:cNvPr>
          <p:cNvGraphicFramePr>
            <a:graphicFrameLocks noChangeAspect="1"/>
          </p:cNvGraphicFramePr>
          <p:nvPr>
            <p:custDataLst>
              <p:tags r:id="rId1"/>
            </p:custDataLst>
            <p:extLst>
              <p:ext uri="{D42A27DB-BD31-4B8C-83A1-F6EECF244321}">
                <p14:modId xmlns:p14="http://schemas.microsoft.com/office/powerpoint/2010/main" val="3056953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1D431999-AB16-434D-B18A-82FAF753FB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IRS updates/clarifications to community benefit standard</a:t>
            </a:r>
          </a:p>
        </p:txBody>
      </p:sp>
      <p:sp>
        <p:nvSpPr>
          <p:cNvPr id="3" name="Content Placeholder 2"/>
          <p:cNvSpPr>
            <a:spLocks noGrp="1"/>
          </p:cNvSpPr>
          <p:nvPr>
            <p:ph idx="1"/>
          </p:nvPr>
        </p:nvSpPr>
        <p:spPr/>
        <p:txBody>
          <a:bodyPr/>
          <a:lstStyle/>
          <a:p>
            <a:r>
              <a:rPr lang="en-US" dirty="0"/>
              <a:t>Revenue Ruling 83-157 provides that operating an emergency room is not required to meet the community benefit standard if emergency services are otherwise available in the community:</a:t>
            </a:r>
          </a:p>
          <a:p>
            <a:pPr lvl="1"/>
            <a:r>
              <a:rPr lang="en-US" dirty="0"/>
              <a:t>Therefore, Section 501(c)(3) clinics and specialty hospitals are not expected to operate emergency rooms.</a:t>
            </a:r>
          </a:p>
          <a:p>
            <a:r>
              <a:rPr lang="en-US" dirty="0"/>
              <a:t>Revenue Ruling 83-157 also clarifies that serving Medicare and/or Medicaid patients is viewed as a positive factor in determining whether the community benefit standard is satisfied.</a:t>
            </a:r>
          </a:p>
        </p:txBody>
      </p:sp>
    </p:spTree>
    <p:extLst>
      <p:ext uri="{BB962C8B-B14F-4D97-AF65-F5344CB8AC3E}">
        <p14:creationId xmlns:p14="http://schemas.microsoft.com/office/powerpoint/2010/main" val="140786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84B9AFC-3FF8-4E71-99AC-377C78FE511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084B9AFC-3FF8-4E71-99AC-377C78FE51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CPE eligibility</a:t>
            </a:r>
          </a:p>
        </p:txBody>
      </p:sp>
      <p:sp>
        <p:nvSpPr>
          <p:cNvPr id="3" name="Content Placeholder 2"/>
          <p:cNvSpPr>
            <a:spLocks noGrp="1"/>
          </p:cNvSpPr>
          <p:nvPr>
            <p:ph idx="1"/>
          </p:nvPr>
        </p:nvSpPr>
        <p:spPr/>
        <p:txBody>
          <a:bodyPr/>
          <a:lstStyle/>
          <a:p>
            <a:pPr marL="0" indent="0">
              <a:buNone/>
            </a:pPr>
            <a:r>
              <a:rPr lang="en-US" i="1" dirty="0"/>
              <a:t>We will launch at least three polls per CPE credit; participants must attend the full session and must answer at least three polls per CPE credit to receive full credit.</a:t>
            </a:r>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1336" y="3235672"/>
            <a:ext cx="2984058" cy="2564904"/>
          </a:xfrm>
          <a:prstGeom prst="rect">
            <a:avLst/>
          </a:prstGeom>
        </p:spPr>
      </p:pic>
    </p:spTree>
    <p:extLst>
      <p:ext uri="{BB962C8B-B14F-4D97-AF65-F5344CB8AC3E}">
        <p14:creationId xmlns:p14="http://schemas.microsoft.com/office/powerpoint/2010/main" val="3610801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62C207-5D47-4020-88F8-082A83ECA987}"/>
              </a:ext>
            </a:extLst>
          </p:cNvPr>
          <p:cNvGraphicFramePr>
            <a:graphicFrameLocks noChangeAspect="1"/>
          </p:cNvGraphicFramePr>
          <p:nvPr>
            <p:custDataLst>
              <p:tags r:id="rId1"/>
            </p:custDataLst>
            <p:extLst>
              <p:ext uri="{D42A27DB-BD31-4B8C-83A1-F6EECF244321}">
                <p14:modId xmlns:p14="http://schemas.microsoft.com/office/powerpoint/2010/main" val="754281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C62C207-5D47-4020-88F8-082A83ECA9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IRS updates/clarifications to community benefit standard (cont.)</a:t>
            </a:r>
          </a:p>
        </p:txBody>
      </p:sp>
      <p:sp>
        <p:nvSpPr>
          <p:cNvPr id="3" name="Content Placeholder 2"/>
          <p:cNvSpPr>
            <a:spLocks noGrp="1"/>
          </p:cNvSpPr>
          <p:nvPr>
            <p:ph idx="1"/>
          </p:nvPr>
        </p:nvSpPr>
        <p:spPr/>
        <p:txBody>
          <a:bodyPr/>
          <a:lstStyle/>
          <a:p>
            <a:r>
              <a:rPr lang="en-US" dirty="0"/>
              <a:t>The IRS has interpreted the community board requirement to mean the following:</a:t>
            </a:r>
          </a:p>
          <a:p>
            <a:pPr lvl="1"/>
            <a:r>
              <a:rPr lang="en-US" dirty="0"/>
              <a:t>Independent persons representative of the community make up a majority </a:t>
            </a:r>
            <a:r>
              <a:rPr lang="en-US" dirty="0">
                <a:solidFill>
                  <a:srgbClr val="FFFFFF"/>
                </a:solidFill>
              </a:rPr>
              <a:t>of the hospital’s governing body.</a:t>
            </a:r>
          </a:p>
          <a:p>
            <a:pPr lvl="1"/>
            <a:r>
              <a:rPr lang="en-US" dirty="0"/>
              <a:t>Physicians affiliated with the hospital, hospital officers and hospital employees are not independent persons.</a:t>
            </a:r>
          </a:p>
          <a:p>
            <a:pPr lvl="1"/>
            <a:r>
              <a:rPr lang="en-US" dirty="0"/>
              <a:t>However, a subsidiary tax-exempt organization that doesn’t have a community board is considered to meet the requirement if it is controlled by a Section 501(c)(3) organization with a community board.</a:t>
            </a:r>
          </a:p>
        </p:txBody>
      </p:sp>
    </p:spTree>
    <p:extLst>
      <p:ext uri="{BB962C8B-B14F-4D97-AF65-F5344CB8AC3E}">
        <p14:creationId xmlns:p14="http://schemas.microsoft.com/office/powerpoint/2010/main" val="245840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A7B3C4-27B1-4BF6-AB95-67427087DF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1A7B3C4-27B1-4BF6-AB95-67427087DF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30B528-56F1-4B23-A0FD-EB65D8AFF5F1}"/>
              </a:ext>
            </a:extLst>
          </p:cNvPr>
          <p:cNvSpPr>
            <a:spLocks noGrp="1"/>
          </p:cNvSpPr>
          <p:nvPr>
            <p:ph type="title"/>
          </p:nvPr>
        </p:nvSpPr>
        <p:spPr/>
        <p:txBody>
          <a:bodyPr vert="horz"/>
          <a:lstStyle/>
          <a:p>
            <a:r>
              <a:rPr lang="en-US" dirty="0"/>
              <a:t>Polling question 8</a:t>
            </a:r>
          </a:p>
        </p:txBody>
      </p:sp>
      <p:sp>
        <p:nvSpPr>
          <p:cNvPr id="3" name="Content Placeholder 2">
            <a:extLst>
              <a:ext uri="{FF2B5EF4-FFF2-40B4-BE49-F238E27FC236}">
                <a16:creationId xmlns:a16="http://schemas.microsoft.com/office/drawing/2014/main" id="{0ACB31F5-38AF-4F12-A475-5CCC40451412}"/>
              </a:ext>
            </a:extLst>
          </p:cNvPr>
          <p:cNvSpPr>
            <a:spLocks noGrp="1"/>
          </p:cNvSpPr>
          <p:nvPr>
            <p:ph idx="1"/>
          </p:nvPr>
        </p:nvSpPr>
        <p:spPr/>
        <p:txBody>
          <a:bodyPr/>
          <a:lstStyle/>
          <a:p>
            <a:pPr marL="0" indent="0">
              <a:buNone/>
            </a:pPr>
            <a:r>
              <a:rPr lang="en-US" dirty="0"/>
              <a:t>The organization I work for is organized as a:</a:t>
            </a:r>
          </a:p>
          <a:p>
            <a:endParaRPr lang="en-US" dirty="0"/>
          </a:p>
          <a:p>
            <a:pPr marL="457200" indent="-457200">
              <a:buFont typeface="+mj-lt"/>
              <a:buAutoNum type="alphaUcPeriod"/>
            </a:pPr>
            <a:r>
              <a:rPr lang="en-US" dirty="0"/>
              <a:t>Hospital system</a:t>
            </a:r>
          </a:p>
          <a:p>
            <a:pPr marL="457200" indent="-457200">
              <a:buFont typeface="+mj-lt"/>
              <a:buAutoNum type="alphaUcPeriod"/>
            </a:pPr>
            <a:r>
              <a:rPr lang="en-US" dirty="0"/>
              <a:t>University</a:t>
            </a:r>
          </a:p>
          <a:p>
            <a:pPr marL="457200" indent="-457200">
              <a:buFont typeface="+mj-lt"/>
              <a:buAutoNum type="alphaUcPeriod"/>
            </a:pPr>
            <a:r>
              <a:rPr lang="en-US" dirty="0">
                <a:solidFill>
                  <a:srgbClr val="FFFFFF"/>
                </a:solidFill>
              </a:rPr>
              <a:t>Publicly supported charity</a:t>
            </a:r>
          </a:p>
          <a:p>
            <a:pPr marL="457200" indent="-457200">
              <a:buFont typeface="+mj-lt"/>
              <a:buAutoNum type="alphaUcPeriod"/>
            </a:pPr>
            <a:r>
              <a:rPr lang="en-US" dirty="0"/>
              <a:t>Other</a:t>
            </a:r>
          </a:p>
        </p:txBody>
      </p:sp>
    </p:spTree>
    <p:extLst>
      <p:ext uri="{BB962C8B-B14F-4D97-AF65-F5344CB8AC3E}">
        <p14:creationId xmlns:p14="http://schemas.microsoft.com/office/powerpoint/2010/main" val="222061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6E3DD9-BEE4-4980-A50F-4177BAAC3BE7}"/>
              </a:ext>
            </a:extLst>
          </p:cNvPr>
          <p:cNvGraphicFramePr>
            <a:graphicFrameLocks noChangeAspect="1"/>
          </p:cNvGraphicFramePr>
          <p:nvPr>
            <p:custDataLst>
              <p:tags r:id="rId1"/>
            </p:custDataLst>
            <p:extLst>
              <p:ext uri="{D42A27DB-BD31-4B8C-83A1-F6EECF244321}">
                <p14:modId xmlns:p14="http://schemas.microsoft.com/office/powerpoint/2010/main" val="3757173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A6E3DD9-BEE4-4980-A50F-4177BAAC3B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Section 501(r)</a:t>
            </a:r>
          </a:p>
        </p:txBody>
      </p:sp>
      <p:sp>
        <p:nvSpPr>
          <p:cNvPr id="3" name="Content Placeholder 2"/>
          <p:cNvSpPr>
            <a:spLocks noGrp="1"/>
          </p:cNvSpPr>
          <p:nvPr>
            <p:ph idx="1"/>
          </p:nvPr>
        </p:nvSpPr>
        <p:spPr/>
        <p:txBody>
          <a:bodyPr/>
          <a:lstStyle/>
          <a:p>
            <a:r>
              <a:rPr lang="en-GB" dirty="0"/>
              <a:t>Section 501(r) imposes additional requirements </a:t>
            </a:r>
            <a:r>
              <a:rPr lang="en-US" dirty="0"/>
              <a:t>for hospital organizations</a:t>
            </a:r>
            <a:r>
              <a:rPr lang="en-GB" dirty="0"/>
              <a:t> exempt under Section 501(c)(3):</a:t>
            </a:r>
          </a:p>
          <a:p>
            <a:pPr lvl="1"/>
            <a:r>
              <a:rPr lang="en-GB" dirty="0"/>
              <a:t>Section 501(r)(3) </a:t>
            </a:r>
            <a:r>
              <a:rPr lang="en-US" dirty="0"/>
              <a:t>—</a:t>
            </a:r>
            <a:r>
              <a:rPr lang="en-GB" dirty="0"/>
              <a:t> community health needs assessment (CHNA)</a:t>
            </a:r>
          </a:p>
          <a:p>
            <a:pPr lvl="1"/>
            <a:r>
              <a:rPr lang="en-GB" dirty="0"/>
              <a:t>Section 501(r)(4) </a:t>
            </a:r>
            <a:r>
              <a:rPr lang="en-US" dirty="0"/>
              <a:t>—</a:t>
            </a:r>
            <a:r>
              <a:rPr lang="en-GB" dirty="0"/>
              <a:t> financial assistance policy (FAP) and emergency medical care policy</a:t>
            </a:r>
          </a:p>
          <a:p>
            <a:pPr lvl="1"/>
            <a:r>
              <a:rPr lang="en-GB" dirty="0"/>
              <a:t>Section 501(r)(5) </a:t>
            </a:r>
            <a:r>
              <a:rPr lang="en-US" dirty="0"/>
              <a:t>—</a:t>
            </a:r>
            <a:r>
              <a:rPr lang="en-GB" dirty="0"/>
              <a:t> limitation on charges</a:t>
            </a:r>
          </a:p>
          <a:p>
            <a:pPr lvl="1"/>
            <a:r>
              <a:rPr lang="en-GB" dirty="0"/>
              <a:t>Section 501(r)(6) </a:t>
            </a:r>
            <a:r>
              <a:rPr lang="en-US" dirty="0"/>
              <a:t>—</a:t>
            </a:r>
            <a:r>
              <a:rPr lang="en-GB" dirty="0"/>
              <a:t> billing and collection requirements </a:t>
            </a:r>
          </a:p>
          <a:p>
            <a:r>
              <a:rPr lang="en-GB" dirty="0"/>
              <a:t>Enacted as part of Affordable Care Act (2010)</a:t>
            </a:r>
          </a:p>
          <a:p>
            <a:r>
              <a:rPr lang="en-GB" dirty="0"/>
              <a:t>Final regulations released on December 29, 2014:</a:t>
            </a:r>
          </a:p>
          <a:p>
            <a:pPr lvl="1"/>
            <a:r>
              <a:rPr lang="en-GB" dirty="0"/>
              <a:t>Apply to tax years beginning after December 29, 2015</a:t>
            </a:r>
            <a:endParaRPr lang="en-US" dirty="0"/>
          </a:p>
          <a:p>
            <a:pPr lvl="1"/>
            <a:endParaRPr lang="en-US" dirty="0"/>
          </a:p>
        </p:txBody>
      </p:sp>
    </p:spTree>
    <p:extLst>
      <p:ext uri="{BB962C8B-B14F-4D97-AF65-F5344CB8AC3E}">
        <p14:creationId xmlns:p14="http://schemas.microsoft.com/office/powerpoint/2010/main" val="3615256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855F8D1-8C52-494C-AC26-D86C605EB086}"/>
              </a:ext>
            </a:extLst>
          </p:cNvPr>
          <p:cNvGraphicFramePr>
            <a:graphicFrameLocks noChangeAspect="1"/>
          </p:cNvGraphicFramePr>
          <p:nvPr>
            <p:custDataLst>
              <p:tags r:id="rId1"/>
            </p:custDataLst>
            <p:extLst>
              <p:ext uri="{D42A27DB-BD31-4B8C-83A1-F6EECF244321}">
                <p14:modId xmlns:p14="http://schemas.microsoft.com/office/powerpoint/2010/main" val="1836079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D855F8D1-8C52-494C-AC26-D86C605EB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Section 501(r) (cont.)</a:t>
            </a:r>
          </a:p>
        </p:txBody>
      </p:sp>
      <p:sp>
        <p:nvSpPr>
          <p:cNvPr id="3" name="Content Placeholder 2"/>
          <p:cNvSpPr>
            <a:spLocks noGrp="1"/>
          </p:cNvSpPr>
          <p:nvPr>
            <p:ph idx="1"/>
          </p:nvPr>
        </p:nvSpPr>
        <p:spPr/>
        <p:txBody>
          <a:bodyPr/>
          <a:lstStyle/>
          <a:p>
            <a:r>
              <a:rPr lang="en-US" dirty="0"/>
              <a:t>A hospital organization that operates one or more hospital facilities must satisfy each Section 501(r) requirement separately for each hospital facility.</a:t>
            </a:r>
          </a:p>
          <a:p>
            <a:r>
              <a:rPr lang="en-US" dirty="0"/>
              <a:t>Hospital facility — “a facility that is required by a state to be licensed, registered or similarly recognized as a hospital” — includes:</a:t>
            </a:r>
          </a:p>
          <a:p>
            <a:pPr lvl="1"/>
            <a:r>
              <a:rPr lang="en-US" dirty="0"/>
              <a:t>A hospital facility operated through a disregarded entity</a:t>
            </a:r>
          </a:p>
          <a:p>
            <a:pPr lvl="1"/>
            <a:r>
              <a:rPr lang="en-US" dirty="0"/>
              <a:t>Multiple structures under one state license considered a single hospital facility:</a:t>
            </a:r>
          </a:p>
          <a:p>
            <a:pPr lvl="2"/>
            <a:r>
              <a:rPr lang="en-US" dirty="0"/>
              <a:t>The preamble to final regulations clarifies that operations in a single building under more than one state license constitute multiple hospital facilities. </a:t>
            </a:r>
          </a:p>
          <a:p>
            <a:pPr lvl="1"/>
            <a:r>
              <a:rPr lang="en-US" dirty="0"/>
              <a:t>Dual-status government hospitals that are, or seek to be, recognized by the IRS as exempt under Section 501(c)(3)</a:t>
            </a:r>
            <a:endParaRPr lang="en-GB" dirty="0"/>
          </a:p>
        </p:txBody>
      </p:sp>
    </p:spTree>
    <p:extLst>
      <p:ext uri="{BB962C8B-B14F-4D97-AF65-F5344CB8AC3E}">
        <p14:creationId xmlns:p14="http://schemas.microsoft.com/office/powerpoint/2010/main" val="1464166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6565A8-05FD-4E1F-BDAE-EEB15711B190}"/>
              </a:ext>
            </a:extLst>
          </p:cNvPr>
          <p:cNvGraphicFramePr>
            <a:graphicFrameLocks noChangeAspect="1"/>
          </p:cNvGraphicFramePr>
          <p:nvPr>
            <p:custDataLst>
              <p:tags r:id="rId1"/>
            </p:custDataLst>
            <p:extLst>
              <p:ext uri="{D42A27DB-BD31-4B8C-83A1-F6EECF244321}">
                <p14:modId xmlns:p14="http://schemas.microsoft.com/office/powerpoint/2010/main" val="229335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586565A8-05FD-4E1F-BDAE-EEB15711B1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D6FB12-7813-4E06-84E1-571CFB5D42CA}"/>
              </a:ext>
            </a:extLst>
          </p:cNvPr>
          <p:cNvSpPr>
            <a:spLocks noGrp="1"/>
          </p:cNvSpPr>
          <p:nvPr>
            <p:ph type="title"/>
          </p:nvPr>
        </p:nvSpPr>
        <p:spPr/>
        <p:txBody>
          <a:bodyPr vert="horz"/>
          <a:lstStyle/>
          <a:p>
            <a:r>
              <a:rPr lang="en-US" dirty="0"/>
              <a:t>Polling question 9</a:t>
            </a:r>
          </a:p>
        </p:txBody>
      </p:sp>
      <p:sp>
        <p:nvSpPr>
          <p:cNvPr id="3" name="Content Placeholder 2">
            <a:extLst>
              <a:ext uri="{FF2B5EF4-FFF2-40B4-BE49-F238E27FC236}">
                <a16:creationId xmlns:a16="http://schemas.microsoft.com/office/drawing/2014/main" id="{48062152-52C0-4B83-B3C0-C7FC8A98E350}"/>
              </a:ext>
            </a:extLst>
          </p:cNvPr>
          <p:cNvSpPr>
            <a:spLocks noGrp="1"/>
          </p:cNvSpPr>
          <p:nvPr>
            <p:ph idx="1"/>
          </p:nvPr>
        </p:nvSpPr>
        <p:spPr/>
        <p:txBody>
          <a:bodyPr/>
          <a:lstStyle/>
          <a:p>
            <a:pPr marL="0" indent="0">
              <a:buNone/>
            </a:pPr>
            <a:r>
              <a:rPr lang="en-US" dirty="0"/>
              <a:t>Which of the following is </a:t>
            </a:r>
            <a:r>
              <a:rPr lang="en-US" b="1" dirty="0"/>
              <a:t>not</a:t>
            </a:r>
            <a:r>
              <a:rPr lang="en-US" dirty="0"/>
              <a:t> one of the requirements imposed on Section 501(c)(3) hospitals by Section 501(r)?</a:t>
            </a:r>
          </a:p>
          <a:p>
            <a:endParaRPr lang="en-US" dirty="0"/>
          </a:p>
          <a:p>
            <a:pPr marL="457200" indent="-457200">
              <a:buFont typeface="+mj-lt"/>
              <a:buAutoNum type="alphaUcPeriod"/>
            </a:pPr>
            <a:r>
              <a:rPr lang="en-US" dirty="0"/>
              <a:t>FAP</a:t>
            </a:r>
          </a:p>
          <a:p>
            <a:pPr marL="457200" indent="-457200">
              <a:buFont typeface="+mj-lt"/>
              <a:buAutoNum type="alphaUcPeriod"/>
            </a:pPr>
            <a:r>
              <a:rPr lang="en-US" dirty="0"/>
              <a:t>CHNA</a:t>
            </a:r>
          </a:p>
          <a:p>
            <a:pPr marL="457200" indent="-457200">
              <a:buFont typeface="+mj-lt"/>
              <a:buAutoNum type="alphaUcPeriod"/>
            </a:pPr>
            <a:r>
              <a:rPr lang="en-US" dirty="0"/>
              <a:t>Charity care </a:t>
            </a:r>
            <a:r>
              <a:rPr lang="en-US" dirty="0">
                <a:solidFill>
                  <a:srgbClr val="FFFFFF"/>
                </a:solidFill>
              </a:rPr>
              <a:t>equal to at least 5</a:t>
            </a:r>
            <a:r>
              <a:rPr lang="en-US" dirty="0"/>
              <a:t>% of the organization’s expenses</a:t>
            </a:r>
          </a:p>
          <a:p>
            <a:pPr marL="457200" indent="-457200">
              <a:buFont typeface="+mj-lt"/>
              <a:buAutoNum type="alphaUcPeriod"/>
            </a:pPr>
            <a:r>
              <a:rPr lang="en-US" dirty="0"/>
              <a:t>Limitation on charges</a:t>
            </a:r>
          </a:p>
          <a:p>
            <a:endParaRPr lang="en-US" dirty="0"/>
          </a:p>
        </p:txBody>
      </p:sp>
    </p:spTree>
    <p:extLst>
      <p:ext uri="{BB962C8B-B14F-4D97-AF65-F5344CB8AC3E}">
        <p14:creationId xmlns:p14="http://schemas.microsoft.com/office/powerpoint/2010/main" val="110771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62C207-5D47-4020-88F8-082A83ECA9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C62C207-5D47-4020-88F8-082A83ECA9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Educational organizations — exemption requirements</a:t>
            </a:r>
          </a:p>
        </p:txBody>
      </p:sp>
      <p:sp>
        <p:nvSpPr>
          <p:cNvPr id="3" name="Content Placeholder 2"/>
          <p:cNvSpPr>
            <a:spLocks noGrp="1"/>
          </p:cNvSpPr>
          <p:nvPr>
            <p:ph idx="1"/>
          </p:nvPr>
        </p:nvSpPr>
        <p:spPr/>
        <p:txBody>
          <a:bodyPr/>
          <a:lstStyle/>
          <a:p>
            <a:pPr>
              <a:spcAft>
                <a:spcPts val="600"/>
              </a:spcAft>
            </a:pPr>
            <a:r>
              <a:rPr lang="en-US" dirty="0"/>
              <a:t>Section 501(c)(3) of the Code provides for the exemption from federal income tax of organizations “organized and operated exclusively for … educational purposes.” </a:t>
            </a:r>
          </a:p>
          <a:p>
            <a:r>
              <a:rPr lang="en-US" dirty="0"/>
              <a:t>The treasury regulations define an educational organization as one whose “primary function is the presentation of formal instruction and normally maintains a regular faculty and curriculum and normally has a regularly enrolled body of pupils or students in attendance at the place where its educational activities are regularly carried on. The term includes institutions such as primary, secondary, preparatory, or high schools, and colleges and universities. It includes Federal, State, and other public-supported schools which otherwise come within the definition. It does not include organizations engaged in both educational and noneducational activities unless the latter are merely incidental to the educational activities.” Treas. Reg. §1.170A-9(c)(1)</a:t>
            </a:r>
          </a:p>
        </p:txBody>
      </p:sp>
    </p:spTree>
    <p:extLst>
      <p:ext uri="{BB962C8B-B14F-4D97-AF65-F5344CB8AC3E}">
        <p14:creationId xmlns:p14="http://schemas.microsoft.com/office/powerpoint/2010/main" val="1799169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62C207-5D47-4020-88F8-082A83ECA9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C62C207-5D47-4020-88F8-082A83ECA9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Educational organizations — exemption requirements (cont.)</a:t>
            </a:r>
          </a:p>
        </p:txBody>
      </p:sp>
      <p:sp>
        <p:nvSpPr>
          <p:cNvPr id="3" name="Content Placeholder 2"/>
          <p:cNvSpPr>
            <a:spLocks noGrp="1"/>
          </p:cNvSpPr>
          <p:nvPr>
            <p:ph idx="1"/>
          </p:nvPr>
        </p:nvSpPr>
        <p:spPr/>
        <p:txBody>
          <a:bodyPr/>
          <a:lstStyle/>
          <a:p>
            <a:pPr>
              <a:spcAft>
                <a:spcPts val="600"/>
              </a:spcAft>
            </a:pPr>
            <a:r>
              <a:rPr lang="en-US" dirty="0"/>
              <a:t>Therefore, there are three primary requirements:</a:t>
            </a:r>
          </a:p>
          <a:p>
            <a:pPr lvl="1">
              <a:spcAft>
                <a:spcPts val="600"/>
              </a:spcAft>
            </a:pPr>
            <a:r>
              <a:rPr lang="en-US" dirty="0"/>
              <a:t>The presentation of formal instruction as its primary function </a:t>
            </a:r>
          </a:p>
          <a:p>
            <a:pPr lvl="1">
              <a:spcAft>
                <a:spcPts val="600"/>
              </a:spcAft>
            </a:pPr>
            <a:r>
              <a:rPr lang="en-US" dirty="0"/>
              <a:t>A regular faculty and curriculum</a:t>
            </a:r>
          </a:p>
          <a:p>
            <a:pPr lvl="1">
              <a:spcAft>
                <a:spcPts val="1200"/>
              </a:spcAft>
            </a:pPr>
            <a:r>
              <a:rPr lang="en-US" dirty="0"/>
              <a:t>A regularly enrolled body of students in attendance at the place where its educational activities are regularly carried on</a:t>
            </a:r>
          </a:p>
          <a:p>
            <a:r>
              <a:rPr lang="en-US" dirty="0"/>
              <a:t>In addition, the IRS has ruled that an educational organization must maintain a “racially nondiscriminatory policy as to students” to qualify for tax exemption under Section 501(c)(3) — Revenue Ruling 71-447.</a:t>
            </a:r>
          </a:p>
        </p:txBody>
      </p:sp>
    </p:spTree>
    <p:extLst>
      <p:ext uri="{BB962C8B-B14F-4D97-AF65-F5344CB8AC3E}">
        <p14:creationId xmlns:p14="http://schemas.microsoft.com/office/powerpoint/2010/main" val="500548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A7B3C4-27B1-4BF6-AB95-67427087DF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1A7B3C4-27B1-4BF6-AB95-67427087DF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30B528-56F1-4B23-A0FD-EB65D8AFF5F1}"/>
              </a:ext>
            </a:extLst>
          </p:cNvPr>
          <p:cNvSpPr>
            <a:spLocks noGrp="1"/>
          </p:cNvSpPr>
          <p:nvPr>
            <p:ph type="title"/>
          </p:nvPr>
        </p:nvSpPr>
        <p:spPr/>
        <p:txBody>
          <a:bodyPr vert="horz"/>
          <a:lstStyle/>
          <a:p>
            <a:r>
              <a:rPr lang="en-US" dirty="0"/>
              <a:t>Polling question 10</a:t>
            </a:r>
          </a:p>
        </p:txBody>
      </p:sp>
      <p:sp>
        <p:nvSpPr>
          <p:cNvPr id="3" name="Content Placeholder 2">
            <a:extLst>
              <a:ext uri="{FF2B5EF4-FFF2-40B4-BE49-F238E27FC236}">
                <a16:creationId xmlns:a16="http://schemas.microsoft.com/office/drawing/2014/main" id="{0ACB31F5-38AF-4F12-A475-5CCC40451412}"/>
              </a:ext>
            </a:extLst>
          </p:cNvPr>
          <p:cNvSpPr>
            <a:spLocks noGrp="1"/>
          </p:cNvSpPr>
          <p:nvPr>
            <p:ph idx="1"/>
          </p:nvPr>
        </p:nvSpPr>
        <p:spPr/>
        <p:txBody>
          <a:bodyPr/>
          <a:lstStyle/>
          <a:p>
            <a:pPr marL="0" indent="0">
              <a:buNone/>
            </a:pPr>
            <a:r>
              <a:rPr lang="en-US" dirty="0"/>
              <a:t>Which of the following requirements is not necessary for qualification as an educational organization?</a:t>
            </a:r>
          </a:p>
          <a:p>
            <a:endParaRPr lang="en-US" dirty="0"/>
          </a:p>
          <a:p>
            <a:pPr marL="457200" indent="-457200">
              <a:buFont typeface="+mj-lt"/>
              <a:buAutoNum type="alphaUcPeriod"/>
            </a:pPr>
            <a:r>
              <a:rPr lang="en-US" dirty="0"/>
              <a:t>The presentation of formal instruction as its primary function</a:t>
            </a:r>
          </a:p>
          <a:p>
            <a:pPr marL="457200" indent="-457200">
              <a:buFont typeface="+mj-lt"/>
              <a:buAutoNum type="alphaUcPeriod"/>
            </a:pPr>
            <a:r>
              <a:rPr lang="en-US" dirty="0"/>
              <a:t>100 or more qualified students</a:t>
            </a:r>
          </a:p>
          <a:p>
            <a:pPr marL="457200" indent="-457200">
              <a:buFont typeface="+mj-lt"/>
              <a:buAutoNum type="alphaUcPeriod"/>
            </a:pPr>
            <a:r>
              <a:rPr lang="en-US" dirty="0"/>
              <a:t>A regular faculty and curriculum</a:t>
            </a:r>
          </a:p>
          <a:p>
            <a:pPr marL="457200" indent="-457200">
              <a:buFont typeface="+mj-lt"/>
              <a:buAutoNum type="alphaUcPeriod"/>
            </a:pPr>
            <a:r>
              <a:rPr lang="en-US" dirty="0"/>
              <a:t>A regularly enrolled body of students in attendance at the place where its educational activities are regularly carried on</a:t>
            </a:r>
          </a:p>
        </p:txBody>
      </p:sp>
    </p:spTree>
    <p:extLst>
      <p:ext uri="{BB962C8B-B14F-4D97-AF65-F5344CB8AC3E}">
        <p14:creationId xmlns:p14="http://schemas.microsoft.com/office/powerpoint/2010/main" val="3944518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33A0F3-FF3E-4CC2-84C8-B9EBA80CD562}"/>
              </a:ext>
            </a:extLst>
          </p:cNvPr>
          <p:cNvGraphicFramePr>
            <a:graphicFrameLocks noChangeAspect="1"/>
          </p:cNvGraphicFramePr>
          <p:nvPr>
            <p:custDataLst>
              <p:tags r:id="rId1"/>
            </p:custDataLst>
            <p:extLst>
              <p:ext uri="{D42A27DB-BD31-4B8C-83A1-F6EECF244321}">
                <p14:modId xmlns:p14="http://schemas.microsoft.com/office/powerpoint/2010/main" val="115330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7333A0F3-FF3E-4CC2-84C8-B9EBA80CD5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BCF41B8-656C-4E35-9250-D0A7CB0A71B6}"/>
              </a:ext>
            </a:extLst>
          </p:cNvPr>
          <p:cNvSpPr>
            <a:spLocks noGrp="1"/>
          </p:cNvSpPr>
          <p:nvPr>
            <p:ph type="title"/>
          </p:nvPr>
        </p:nvSpPr>
        <p:spPr>
          <a:xfrm>
            <a:off x="256116" y="4416904"/>
            <a:ext cx="7329454" cy="1137585"/>
          </a:xfrm>
        </p:spPr>
        <p:txBody>
          <a:bodyPr vert="horz"/>
          <a:lstStyle/>
          <a:p>
            <a:pPr>
              <a:lnSpc>
                <a:spcPct val="100000"/>
              </a:lnSpc>
            </a:pPr>
            <a:r>
              <a:rPr lang="en-US" dirty="0"/>
              <a:t>Website and resources demo</a:t>
            </a:r>
            <a:br>
              <a:rPr lang="en-US" dirty="0"/>
            </a:br>
            <a:r>
              <a:rPr lang="en-US" sz="2400" dirty="0">
                <a:solidFill>
                  <a:schemeClr val="bg1"/>
                </a:solidFill>
              </a:rPr>
              <a:t>2024 Future Tax Leaders program</a:t>
            </a:r>
            <a:br>
              <a:rPr lang="en-US" sz="2400" dirty="0">
                <a:solidFill>
                  <a:schemeClr val="bg1"/>
                </a:solidFill>
              </a:rPr>
            </a:br>
            <a:endParaRPr lang="en-US" sz="2400" dirty="0">
              <a:solidFill>
                <a:schemeClr val="bg1"/>
              </a:solidFill>
            </a:endParaRPr>
          </a:p>
        </p:txBody>
      </p:sp>
      <p:sp>
        <p:nvSpPr>
          <p:cNvPr id="12" name="Slide Number Placeholder 3">
            <a:extLst>
              <a:ext uri="{FF2B5EF4-FFF2-40B4-BE49-F238E27FC236}">
                <a16:creationId xmlns:a16="http://schemas.microsoft.com/office/drawing/2014/main" id="{3E79B9FC-053C-4B0C-8684-A9B25CCC095D}"/>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37</a:t>
            </a:fld>
            <a:endParaRPr dirty="0"/>
          </a:p>
        </p:txBody>
      </p:sp>
    </p:spTree>
    <p:extLst>
      <p:ext uri="{BB962C8B-B14F-4D97-AF65-F5344CB8AC3E}">
        <p14:creationId xmlns:p14="http://schemas.microsoft.com/office/powerpoint/2010/main" val="1586075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145976" y="859779"/>
                        <a:ext cx="1190" cy="1190"/>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a:lstStyle/>
          <a:p>
            <a:r>
              <a:rPr lang="en-GB" dirty="0"/>
              <a:t>Resources demo </a:t>
            </a:r>
            <a:endParaRPr lang="en-US" altLang="en-US" dirty="0"/>
          </a:p>
        </p:txBody>
      </p:sp>
      <p:sp>
        <p:nvSpPr>
          <p:cNvPr id="7173" name="Rectangle 6"/>
          <p:cNvSpPr>
            <a:spLocks noGrp="1" noChangeArrowheads="1"/>
          </p:cNvSpPr>
          <p:nvPr>
            <p:ph idx="1"/>
          </p:nvPr>
        </p:nvSpPr>
        <p:spPr/>
        <p:txBody>
          <a:bodyPr/>
          <a:lstStyle/>
          <a:p>
            <a:r>
              <a:rPr lang="en-US" dirty="0"/>
              <a:t>EY resources:</a:t>
            </a:r>
          </a:p>
          <a:p>
            <a:pPr lvl="1"/>
            <a:r>
              <a:rPr lang="en-US" dirty="0"/>
              <a:t>FTL website (</a:t>
            </a:r>
            <a:r>
              <a:rPr lang="en-US" dirty="0">
                <a:solidFill>
                  <a:schemeClr val="tx2"/>
                </a:solidFill>
                <a:hlinkClick r:id="rId6">
                  <a:extLst>
                    <a:ext uri="{A12FA001-AC4F-418D-AE19-62706E023703}">
                      <ahyp:hlinkClr xmlns:ahyp="http://schemas.microsoft.com/office/drawing/2018/hyperlinkcolor" val="tx"/>
                    </a:ext>
                  </a:extLst>
                </a:hlinkClick>
              </a:rPr>
              <a:t>eofutureleaders.ey.com</a:t>
            </a:r>
            <a:r>
              <a:rPr lang="en-US" dirty="0"/>
              <a:t>) </a:t>
            </a:r>
          </a:p>
          <a:p>
            <a:pPr lvl="1"/>
            <a:r>
              <a:rPr lang="en-US" dirty="0"/>
              <a:t>Tax Alerts (</a:t>
            </a:r>
            <a:r>
              <a:rPr lang="en-US" dirty="0">
                <a:solidFill>
                  <a:schemeClr val="tx2"/>
                </a:solidFill>
                <a:hlinkClick r:id="rId7">
                  <a:extLst>
                    <a:ext uri="{A12FA001-AC4F-418D-AE19-62706E023703}">
                      <ahyp:hlinkClr xmlns:ahyp="http://schemas.microsoft.com/office/drawing/2018/hyperlinkcolor" val="tx"/>
                    </a:ext>
                  </a:extLst>
                </a:hlinkClick>
              </a:rPr>
              <a:t>https://taxnews.ey.com/Register/Register.aspx</a:t>
            </a:r>
            <a:r>
              <a:rPr lang="en-US" dirty="0"/>
              <a:t>)</a:t>
            </a:r>
          </a:p>
          <a:p>
            <a:pPr lvl="1"/>
            <a:r>
              <a:rPr lang="en-US" dirty="0"/>
              <a:t>EY Thought Center webcasts (</a:t>
            </a:r>
            <a:r>
              <a:rPr lang="en-US" dirty="0">
                <a:solidFill>
                  <a:schemeClr val="tx2"/>
                </a:solidFill>
                <a:hlinkClick r:id="rId8">
                  <a:extLst>
                    <a:ext uri="{A12FA001-AC4F-418D-AE19-62706E023703}">
                      <ahyp:hlinkClr xmlns:ahyp="http://schemas.microsoft.com/office/drawing/2018/hyperlinkcolor" val="tx"/>
                    </a:ext>
                  </a:extLst>
                </a:hlinkClick>
              </a:rPr>
              <a:t>Webcasts | EY – US</a:t>
            </a:r>
            <a:r>
              <a:rPr lang="en-US" dirty="0"/>
              <a:t>)</a:t>
            </a:r>
          </a:p>
          <a:p>
            <a:pPr lvl="1"/>
            <a:endParaRPr lang="en-US" dirty="0"/>
          </a:p>
          <a:p>
            <a:endParaRPr lang="en-US" dirty="0"/>
          </a:p>
        </p:txBody>
      </p:sp>
    </p:spTree>
    <p:extLst>
      <p:ext uri="{BB962C8B-B14F-4D97-AF65-F5344CB8AC3E}">
        <p14:creationId xmlns:p14="http://schemas.microsoft.com/office/powerpoint/2010/main" val="82184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1</a:t>
            </a:r>
            <a:br>
              <a:rPr lang="en-US" dirty="0"/>
            </a:br>
            <a:endParaRPr lang="en-US" dirty="0"/>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US" dirty="0"/>
              <a:t>How long have you been employed by your current organization? </a:t>
            </a:r>
          </a:p>
          <a:p>
            <a:pPr marL="0" indent="0">
              <a:buNone/>
            </a:pPr>
            <a:endParaRPr lang="en-US" dirty="0"/>
          </a:p>
          <a:p>
            <a:pPr marL="457200" indent="-457200">
              <a:buFont typeface="+mj-lt"/>
              <a:buAutoNum type="alphaUcPeriod"/>
            </a:pPr>
            <a:r>
              <a:rPr lang="en-US" dirty="0"/>
              <a:t>Less than one year</a:t>
            </a:r>
          </a:p>
          <a:p>
            <a:pPr marL="457200" indent="-457200">
              <a:buFont typeface="+mj-lt"/>
              <a:buAutoNum type="alphaUcPeriod"/>
            </a:pPr>
            <a:r>
              <a:rPr lang="en-US" dirty="0"/>
              <a:t>One to five years</a:t>
            </a:r>
          </a:p>
          <a:p>
            <a:pPr marL="457200" indent="-457200">
              <a:buFont typeface="+mj-lt"/>
              <a:buAutoNum type="alphaUcPeriod"/>
            </a:pPr>
            <a:r>
              <a:rPr lang="en-US" dirty="0"/>
              <a:t>Six to 15 years</a:t>
            </a:r>
          </a:p>
          <a:p>
            <a:pPr marL="457200" indent="-457200">
              <a:buFont typeface="+mj-lt"/>
              <a:buAutoNum type="alphaUcPeriod"/>
            </a:pPr>
            <a:r>
              <a:rPr lang="en-US" dirty="0"/>
              <a:t>Over 15 years</a:t>
            </a:r>
          </a:p>
          <a:p>
            <a:pPr marL="457200" indent="-457200">
              <a:buFont typeface="+mj-lt"/>
              <a:buAutoNum type="alphaUcPeriod"/>
            </a:pPr>
            <a:r>
              <a:rPr lang="en-US" dirty="0"/>
              <a:t>Not applicable (EY, faculty, alumni, other)</a:t>
            </a:r>
          </a:p>
          <a:p>
            <a:pPr marL="0" indent="0">
              <a:buNone/>
            </a:pPr>
            <a:endParaRPr lang="en-US" dirty="0"/>
          </a:p>
        </p:txBody>
      </p:sp>
    </p:spTree>
    <p:extLst>
      <p:ext uri="{BB962C8B-B14F-4D97-AF65-F5344CB8AC3E}">
        <p14:creationId xmlns:p14="http://schemas.microsoft.com/office/powerpoint/2010/main" val="1173715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5"/>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a:lstStyle/>
          <a:p>
            <a:r>
              <a:rPr lang="en-US" dirty="0"/>
              <a:t>Polling question 11</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used an EY resource in the past or plan to use one in the future. </a:t>
            </a:r>
          </a:p>
          <a:p>
            <a:endParaRPr lang="en-US" dirty="0"/>
          </a:p>
          <a:p>
            <a:pPr marL="342717" indent="-342717">
              <a:buFont typeface="+mj-lt"/>
              <a:buAutoNum type="alphaUcPeriod"/>
            </a:pPr>
            <a:r>
              <a:rPr lang="en-US" dirty="0"/>
              <a:t>True</a:t>
            </a:r>
          </a:p>
          <a:p>
            <a:pPr marL="342717" indent="-342717">
              <a:buFont typeface="+mj-lt"/>
              <a:buAutoNum type="alphaUcPeriod"/>
            </a:pPr>
            <a:r>
              <a:rPr lang="en-US" dirty="0"/>
              <a:t>False </a:t>
            </a:r>
          </a:p>
        </p:txBody>
      </p:sp>
    </p:spTree>
    <p:extLst>
      <p:ext uri="{BB962C8B-B14F-4D97-AF65-F5344CB8AC3E}">
        <p14:creationId xmlns:p14="http://schemas.microsoft.com/office/powerpoint/2010/main" val="4226996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145976" y="859779"/>
                        <a:ext cx="1190" cy="1190"/>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a:lstStyle/>
          <a:p>
            <a:r>
              <a:rPr lang="en-GB" dirty="0"/>
              <a:t>Resources demo </a:t>
            </a:r>
            <a:endParaRPr lang="en-US" altLang="en-US" dirty="0"/>
          </a:p>
        </p:txBody>
      </p:sp>
      <p:sp>
        <p:nvSpPr>
          <p:cNvPr id="7173" name="Rectangle 6"/>
          <p:cNvSpPr>
            <a:spLocks noGrp="1" noChangeArrowheads="1"/>
          </p:cNvSpPr>
          <p:nvPr>
            <p:ph idx="1"/>
          </p:nvPr>
        </p:nvSpPr>
        <p:spPr/>
        <p:txBody>
          <a:bodyPr/>
          <a:lstStyle/>
          <a:p>
            <a:pPr>
              <a:spcAft>
                <a:spcPts val="600"/>
              </a:spcAft>
            </a:pPr>
            <a:r>
              <a:rPr lang="en-US" dirty="0"/>
              <a:t>IRS resources:</a:t>
            </a:r>
          </a:p>
          <a:p>
            <a:pPr lvl="1">
              <a:spcAft>
                <a:spcPts val="600"/>
              </a:spcAft>
            </a:pPr>
            <a:r>
              <a:rPr lang="en-US" dirty="0"/>
              <a:t>Exempt Organizations (EO) Update (</a:t>
            </a:r>
            <a:r>
              <a:rPr lang="en-US" dirty="0">
                <a:solidFill>
                  <a:srgbClr val="FFE600"/>
                </a:solidFill>
                <a:hlinkClick r:id="rId6">
                  <a:extLst>
                    <a:ext uri="{A12FA001-AC4F-418D-AE19-62706E023703}">
                      <ahyp:hlinkClr xmlns:ahyp="http://schemas.microsoft.com/office/drawing/2018/hyperlinkcolor" val="tx"/>
                    </a:ext>
                  </a:extLst>
                </a:hlinkClick>
              </a:rPr>
              <a:t>Current Edition of Exempt Organizations Update | Internal Revenue Service (irs.gov</a:t>
            </a:r>
            <a:r>
              <a:rPr lang="en-US" dirty="0">
                <a:hlinkClick r:id="rId6">
                  <a:extLst>
                    <a:ext uri="{A12FA001-AC4F-418D-AE19-62706E023703}">
                      <ahyp:hlinkClr xmlns:ahyp="http://schemas.microsoft.com/office/drawing/2018/hyperlinkcolor" val="tx"/>
                    </a:ext>
                  </a:extLst>
                </a:hlinkClick>
              </a:rPr>
              <a:t>)</a:t>
            </a:r>
            <a:endParaRPr lang="en-US" dirty="0"/>
          </a:p>
          <a:p>
            <a:pPr lvl="1">
              <a:spcAft>
                <a:spcPts val="600"/>
              </a:spcAft>
            </a:pPr>
            <a:r>
              <a:rPr lang="en-US" dirty="0"/>
              <a:t>Tax-Exempt and Government Entities Newsletter (</a:t>
            </a:r>
            <a:r>
              <a:rPr lang="en-US" dirty="0">
                <a:solidFill>
                  <a:srgbClr val="FFE600"/>
                </a:solidFill>
                <a:hlinkClick r:id="rId7">
                  <a:extLst>
                    <a:ext uri="{A12FA001-AC4F-418D-AE19-62706E023703}">
                      <ahyp:hlinkClr xmlns:ahyp="http://schemas.microsoft.com/office/drawing/2018/hyperlinkcolor" val="tx"/>
                    </a:ext>
                  </a:extLst>
                </a:hlinkClick>
              </a:rPr>
              <a:t>Tax-Exempt and Government Entities Newsletter | Internal Revenue Service (irs.gov)</a:t>
            </a:r>
            <a:r>
              <a:rPr lang="en-US" dirty="0"/>
              <a:t>)</a:t>
            </a:r>
          </a:p>
          <a:p>
            <a:pPr lvl="1">
              <a:spcAft>
                <a:spcPts val="600"/>
              </a:spcAft>
            </a:pPr>
            <a:r>
              <a:rPr lang="en-US" dirty="0"/>
              <a:t>Tax-Exempt Organization Search Bulk Data Downloads (</a:t>
            </a:r>
            <a:r>
              <a:rPr lang="en-US" dirty="0">
                <a:solidFill>
                  <a:srgbClr val="FFE600"/>
                </a:solidFill>
                <a:hlinkClick r:id="rId8">
                  <a:extLst>
                    <a:ext uri="{A12FA001-AC4F-418D-AE19-62706E023703}">
                      <ahyp:hlinkClr xmlns:ahyp="http://schemas.microsoft.com/office/drawing/2018/hyperlinkcolor" val="tx"/>
                    </a:ext>
                  </a:extLst>
                </a:hlinkClick>
              </a:rPr>
              <a:t>www.irs.gov/charities-non-profits/tax-exempt-organization-search-bulk-data-downloads</a:t>
            </a:r>
            <a:r>
              <a:rPr lang="en-US" dirty="0"/>
              <a:t>)</a:t>
            </a:r>
          </a:p>
          <a:p>
            <a:pPr lvl="1">
              <a:spcAft>
                <a:spcPts val="600"/>
              </a:spcAft>
            </a:pPr>
            <a:r>
              <a:rPr lang="en-US" dirty="0"/>
              <a:t>Exempt Organizations Business Master File Extract (EO BMF) (</a:t>
            </a:r>
            <a:r>
              <a:rPr lang="en-US" dirty="0">
                <a:solidFill>
                  <a:srgbClr val="FFE600"/>
                </a:solidFill>
                <a:hlinkClick r:id="rId9">
                  <a:extLst>
                    <a:ext uri="{A12FA001-AC4F-418D-AE19-62706E023703}">
                      <ahyp:hlinkClr xmlns:ahyp="http://schemas.microsoft.com/office/drawing/2018/hyperlinkcolor" val="tx"/>
                    </a:ext>
                  </a:extLst>
                </a:hlinkClick>
              </a:rPr>
              <a:t>www.irs.gov/charities-non-profits/exempt-organizations-business-master-file-extract-eo-bmf</a:t>
            </a:r>
            <a:r>
              <a:rPr lang="en-US" dirty="0"/>
              <a:t>)</a:t>
            </a:r>
          </a:p>
        </p:txBody>
      </p:sp>
    </p:spTree>
    <p:extLst>
      <p:ext uri="{BB962C8B-B14F-4D97-AF65-F5344CB8AC3E}">
        <p14:creationId xmlns:p14="http://schemas.microsoft.com/office/powerpoint/2010/main" val="164264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12</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used an IRS resource in the past or plan to use one in the future.</a:t>
            </a:r>
          </a:p>
          <a:p>
            <a:pPr marL="0" indent="0">
              <a:buNone/>
            </a:pPr>
            <a:endParaRPr lang="en-US" dirty="0"/>
          </a:p>
          <a:p>
            <a:pPr marL="342717" indent="-342717">
              <a:buFont typeface="+mj-lt"/>
              <a:buAutoNum type="alphaUcPeriod"/>
            </a:pPr>
            <a:r>
              <a:rPr lang="en-US" dirty="0"/>
              <a:t>True</a:t>
            </a:r>
          </a:p>
          <a:p>
            <a:pPr marL="342717" indent="-342717">
              <a:buFont typeface="+mj-lt"/>
              <a:buAutoNum type="alphaUcPeriod"/>
            </a:pPr>
            <a:r>
              <a:rPr lang="en-US" dirty="0"/>
              <a:t>False </a:t>
            </a:r>
          </a:p>
        </p:txBody>
      </p:sp>
    </p:spTree>
    <p:extLst>
      <p:ext uri="{BB962C8B-B14F-4D97-AF65-F5344CB8AC3E}">
        <p14:creationId xmlns:p14="http://schemas.microsoft.com/office/powerpoint/2010/main" val="424093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ood&#10;&#10;Description automatically generated">
            <a:extLst>
              <a:ext uri="{FF2B5EF4-FFF2-40B4-BE49-F238E27FC236}">
                <a16:creationId xmlns:a16="http://schemas.microsoft.com/office/drawing/2014/main" id="{8A70C28F-F4FD-475C-B102-4A097FB5E6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2049" b="1157"/>
          <a:stretch/>
        </p:blipFill>
        <p:spPr>
          <a:xfrm>
            <a:off x="3176" y="4718"/>
            <a:ext cx="9140824" cy="6848566"/>
          </a:xfrm>
          <a:prstGeom prst="rect">
            <a:avLst/>
          </a:prstGeom>
        </p:spPr>
      </p:pic>
      <p:sp>
        <p:nvSpPr>
          <p:cNvPr id="4" name="Rectangle 3">
            <a:extLst>
              <a:ext uri="{FF2B5EF4-FFF2-40B4-BE49-F238E27FC236}">
                <a16:creationId xmlns:a16="http://schemas.microsoft.com/office/drawing/2014/main" id="{834CA255-BAB0-2F5B-AB02-FD2C3CC6912B}"/>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14" name="Object 13" hidden="1">
            <a:extLst>
              <a:ext uri="{FF2B5EF4-FFF2-40B4-BE49-F238E27FC236}">
                <a16:creationId xmlns:a16="http://schemas.microsoft.com/office/drawing/2014/main" id="{B103356C-2E60-43F8-9E55-8073624ACAE2}"/>
              </a:ext>
            </a:extLst>
          </p:cNvPr>
          <p:cNvGraphicFramePr>
            <a:graphicFrameLocks noChangeAspect="1"/>
          </p:cNvGraphicFramePr>
          <p:nvPr>
            <p:custDataLst>
              <p:tags r:id="rId1"/>
            </p:custDataLst>
            <p:extLst>
              <p:ext uri="{D42A27DB-BD31-4B8C-83A1-F6EECF244321}">
                <p14:modId xmlns:p14="http://schemas.microsoft.com/office/powerpoint/2010/main" val="402908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4" name="Object 13" hidden="1">
                        <a:extLst>
                          <a:ext uri="{FF2B5EF4-FFF2-40B4-BE49-F238E27FC236}">
                            <a16:creationId xmlns:a16="http://schemas.microsoft.com/office/drawing/2014/main" id="{B103356C-2E60-43F8-9E55-8073624AC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3176" y="4717"/>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366711" y="745056"/>
            <a:ext cx="4357689" cy="268394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IRS Form 1023, Application for Recognition of Exemption Under Section 501(c)(3) of the Internal Revenue Code</a:t>
            </a:r>
            <a:endParaRPr lang="en-GB" b="0" dirty="0">
              <a:solidFill>
                <a:srgbClr val="2E2E38"/>
              </a:solidFill>
              <a:latin typeface="EYInterstate Light" panose="02000506000000020004" pitchFamily="2" charset="0"/>
            </a:endParaRPr>
          </a:p>
        </p:txBody>
      </p:sp>
      <p:sp>
        <p:nvSpPr>
          <p:cNvPr id="9" name="Slide Number Placeholder 4">
            <a:extLst>
              <a:ext uri="{FF2B5EF4-FFF2-40B4-BE49-F238E27FC236}">
                <a16:creationId xmlns:a16="http://schemas.microsoft.com/office/drawing/2014/main" id="{96EA1EE1-879F-4913-84D2-01E629DC1B9F}"/>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schemeClr val="bg1"/>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4030A857-E8FE-219C-689C-244A2D43B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95918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55FE6-A3F6-4616-B8E5-87CF12A28FD0}"/>
              </a:ext>
            </a:extLst>
          </p:cNvPr>
          <p:cNvGraphicFramePr>
            <a:graphicFrameLocks noChangeAspect="1"/>
          </p:cNvGraphicFramePr>
          <p:nvPr>
            <p:custDataLst>
              <p:tags r:id="rId1"/>
            </p:custDataLst>
            <p:extLst>
              <p:ext uri="{D42A27DB-BD31-4B8C-83A1-F6EECF244321}">
                <p14:modId xmlns:p14="http://schemas.microsoft.com/office/powerpoint/2010/main" val="94844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0BA55FE6-A3F6-4616-B8E5-87CF12A28F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1023 </a:t>
            </a:r>
          </a:p>
        </p:txBody>
      </p:sp>
      <p:sp>
        <p:nvSpPr>
          <p:cNvPr id="3" name="Content Placeholder 2"/>
          <p:cNvSpPr>
            <a:spLocks noGrp="1"/>
          </p:cNvSpPr>
          <p:nvPr>
            <p:ph idx="1"/>
          </p:nvPr>
        </p:nvSpPr>
        <p:spPr>
          <a:xfrm>
            <a:off x="457201" y="1137920"/>
            <a:ext cx="8229600" cy="5068570"/>
          </a:xfrm>
        </p:spPr>
        <p:txBody>
          <a:bodyPr/>
          <a:lstStyle/>
          <a:p>
            <a:pPr lvl="0"/>
            <a:r>
              <a:rPr lang="en-US" dirty="0"/>
              <a:t>Section 508 requires most organizations to apply to the IRS for recognition of exemptions under Section 501(c)(3):</a:t>
            </a:r>
          </a:p>
          <a:p>
            <a:pPr lvl="1"/>
            <a:r>
              <a:rPr lang="en-US" dirty="0"/>
              <a:t>Exceptions include churches, associations of churches and integrated auxiliaries. </a:t>
            </a:r>
          </a:p>
          <a:p>
            <a:pPr lvl="1"/>
            <a:r>
              <a:rPr lang="en-US" dirty="0"/>
              <a:t>Organizations that are not required to file Form 1023 may choose to do so in order to receive a determination letter that recognizes their </a:t>
            </a:r>
            <a:br>
              <a:rPr lang="en-US" dirty="0"/>
            </a:br>
            <a:r>
              <a:rPr lang="en-US" dirty="0"/>
              <a:t>Section 501(c)(3) </a:t>
            </a:r>
            <a:r>
              <a:rPr lang="en-US" dirty="0">
                <a:solidFill>
                  <a:srgbClr val="FFFFFF"/>
                </a:solidFill>
              </a:rPr>
              <a:t>status, confirming that they qualify to receive tax-deductible contributions.</a:t>
            </a:r>
          </a:p>
          <a:p>
            <a:r>
              <a:rPr lang="en-US" dirty="0"/>
              <a:t>Upon approval, the IRS will issue a</a:t>
            </a:r>
            <a:r>
              <a:rPr lang="en-US" dirty="0">
                <a:solidFill>
                  <a:srgbClr val="FF0000"/>
                </a:solidFill>
              </a:rPr>
              <a:t> </a:t>
            </a:r>
            <a:r>
              <a:rPr lang="en-US" dirty="0"/>
              <a:t>determination letter confirming Section 501(c)(3) status.</a:t>
            </a:r>
          </a:p>
          <a:p>
            <a:r>
              <a:rPr lang="en-US" dirty="0"/>
              <a:t>For Section 501(c)(3) status to apply retroactively to the date of the organization’s legal formation, Form 1023 generally must be filed within 27 months of the date of formation.</a:t>
            </a:r>
          </a:p>
          <a:p>
            <a:r>
              <a:rPr lang="en-US" dirty="0"/>
              <a:t>Expedited processing may be requested.</a:t>
            </a:r>
          </a:p>
          <a:p>
            <a:r>
              <a:rPr lang="en-US" dirty="0"/>
              <a:t>The application must be available for public inspection if approved.</a:t>
            </a:r>
          </a:p>
        </p:txBody>
      </p:sp>
    </p:spTree>
    <p:extLst>
      <p:ext uri="{BB962C8B-B14F-4D97-AF65-F5344CB8AC3E}">
        <p14:creationId xmlns:p14="http://schemas.microsoft.com/office/powerpoint/2010/main" val="2960466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45F68A8-44C1-4020-8844-7E3177858EE8}"/>
              </a:ext>
            </a:extLst>
          </p:cNvPr>
          <p:cNvGraphicFramePr>
            <a:graphicFrameLocks noChangeAspect="1"/>
          </p:cNvGraphicFramePr>
          <p:nvPr>
            <p:custDataLst>
              <p:tags r:id="rId1"/>
            </p:custDataLst>
            <p:extLst>
              <p:ext uri="{D42A27DB-BD31-4B8C-83A1-F6EECF244321}">
                <p14:modId xmlns:p14="http://schemas.microsoft.com/office/powerpoint/2010/main" val="1262241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845F68A8-44C1-4020-8844-7E3177858E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Form 1023 (cont.)</a:t>
            </a:r>
          </a:p>
        </p:txBody>
      </p:sp>
      <p:sp>
        <p:nvSpPr>
          <p:cNvPr id="3" name="Content Placeholder 2"/>
          <p:cNvSpPr>
            <a:spLocks noGrp="1"/>
          </p:cNvSpPr>
          <p:nvPr>
            <p:ph idx="1"/>
          </p:nvPr>
        </p:nvSpPr>
        <p:spPr/>
        <p:txBody>
          <a:bodyPr/>
          <a:lstStyle/>
          <a:p>
            <a:r>
              <a:rPr lang="en-US" dirty="0"/>
              <a:t>Information that is required to be provided:</a:t>
            </a:r>
          </a:p>
          <a:p>
            <a:pPr lvl="1"/>
            <a:r>
              <a:rPr lang="en-US" dirty="0"/>
              <a:t>Identifying information (including representatives)</a:t>
            </a:r>
          </a:p>
          <a:p>
            <a:pPr lvl="1"/>
            <a:r>
              <a:rPr lang="en-US" dirty="0"/>
              <a:t>Organizational structure </a:t>
            </a:r>
          </a:p>
          <a:p>
            <a:pPr lvl="1"/>
            <a:r>
              <a:rPr lang="en-US" dirty="0"/>
              <a:t>Organizing documents (e.g., articles of incorporation and bylaws)</a:t>
            </a:r>
          </a:p>
          <a:p>
            <a:pPr lvl="1"/>
            <a:r>
              <a:rPr lang="en-US" dirty="0"/>
              <a:t>Narrative description of </a:t>
            </a:r>
            <a:r>
              <a:rPr lang="en-US" dirty="0">
                <a:solidFill>
                  <a:srgbClr val="FFFFFF"/>
                </a:solidFill>
              </a:rPr>
              <a:t>past, present and planned activities</a:t>
            </a:r>
          </a:p>
          <a:p>
            <a:pPr lvl="1"/>
            <a:r>
              <a:rPr lang="en-US" dirty="0">
                <a:solidFill>
                  <a:srgbClr val="FFFFFF"/>
                </a:solidFill>
              </a:rPr>
              <a:t>Compensation and other financial arrangements with officers, directors, trustees, employees and independent contractors </a:t>
            </a:r>
          </a:p>
          <a:p>
            <a:pPr lvl="1"/>
            <a:r>
              <a:rPr lang="en-US" dirty="0">
                <a:solidFill>
                  <a:srgbClr val="FFFFFF"/>
                </a:solidFill>
              </a:rPr>
              <a:t>Members and other individuals and organizations that receive benefits </a:t>
            </a:r>
            <a:endParaRPr lang="en-US" strike="dblStrike" dirty="0">
              <a:solidFill>
                <a:srgbClr val="FFFFFF"/>
              </a:solidFill>
            </a:endParaRPr>
          </a:p>
          <a:p>
            <a:pPr lvl="1"/>
            <a:r>
              <a:rPr lang="en-US" dirty="0">
                <a:solidFill>
                  <a:srgbClr val="FFFFFF"/>
                </a:solidFill>
              </a:rPr>
              <a:t>Specific questions related to activities (e.g., joint ventures, grants, international activities)</a:t>
            </a:r>
          </a:p>
          <a:p>
            <a:pPr lvl="1"/>
            <a:r>
              <a:rPr lang="en-US" dirty="0"/>
              <a:t>Financial data</a:t>
            </a:r>
          </a:p>
          <a:p>
            <a:pPr lvl="1"/>
            <a:endParaRPr lang="en-US" dirty="0"/>
          </a:p>
        </p:txBody>
      </p:sp>
    </p:spTree>
    <p:extLst>
      <p:ext uri="{BB962C8B-B14F-4D97-AF65-F5344CB8AC3E}">
        <p14:creationId xmlns:p14="http://schemas.microsoft.com/office/powerpoint/2010/main" val="4194560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13</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filed a Form 1023 for my organization in the past. </a:t>
            </a:r>
          </a:p>
          <a:p>
            <a:pPr marL="0" indent="0">
              <a:buNone/>
            </a:pPr>
            <a:endParaRPr lang="en-US" dirty="0"/>
          </a:p>
          <a:p>
            <a:pPr marL="342717" indent="-342717">
              <a:buFont typeface="+mj-lt"/>
              <a:buAutoNum type="alphaUcPeriod"/>
            </a:pPr>
            <a:r>
              <a:rPr lang="en-US" dirty="0"/>
              <a:t>True</a:t>
            </a:r>
          </a:p>
          <a:p>
            <a:pPr marL="342717" indent="-342717">
              <a:buFont typeface="+mj-lt"/>
              <a:buAutoNum type="alphaUcPeriod"/>
            </a:pPr>
            <a:r>
              <a:rPr lang="en-US" dirty="0"/>
              <a:t>False </a:t>
            </a:r>
          </a:p>
        </p:txBody>
      </p:sp>
    </p:spTree>
    <p:extLst>
      <p:ext uri="{BB962C8B-B14F-4D97-AF65-F5344CB8AC3E}">
        <p14:creationId xmlns:p14="http://schemas.microsoft.com/office/powerpoint/2010/main" val="2415744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0AE65C-BE4D-4CE6-9F61-5BD8329A21D7}"/>
              </a:ext>
            </a:extLst>
          </p:cNvPr>
          <p:cNvGraphicFramePr>
            <a:graphicFrameLocks noChangeAspect="1"/>
          </p:cNvGraphicFramePr>
          <p:nvPr>
            <p:custDataLst>
              <p:tags r:id="rId1"/>
            </p:custDataLst>
            <p:extLst>
              <p:ext uri="{D42A27DB-BD31-4B8C-83A1-F6EECF244321}">
                <p14:modId xmlns:p14="http://schemas.microsoft.com/office/powerpoint/2010/main" val="4167921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80AE65C-BE4D-4CE6-9F61-5BD8329A21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1023 (cont.) </a:t>
            </a:r>
          </a:p>
        </p:txBody>
      </p:sp>
      <p:sp>
        <p:nvSpPr>
          <p:cNvPr id="3" name="Content Placeholder 2"/>
          <p:cNvSpPr>
            <a:spLocks noGrp="1"/>
          </p:cNvSpPr>
          <p:nvPr>
            <p:ph idx="1"/>
          </p:nvPr>
        </p:nvSpPr>
        <p:spPr/>
        <p:txBody>
          <a:bodyPr/>
          <a:lstStyle/>
          <a:p>
            <a:pPr lvl="0"/>
            <a:r>
              <a:rPr lang="en-US" altLang="en-US" dirty="0"/>
              <a:t>Depending on the type of organization, additional schedules may be required:</a:t>
            </a:r>
          </a:p>
          <a:p>
            <a:pPr lvl="1"/>
            <a:r>
              <a:rPr lang="en-US" altLang="en-US" dirty="0"/>
              <a:t>Schedule A, </a:t>
            </a:r>
            <a:r>
              <a:rPr lang="en-US" altLang="en-US" i="1" dirty="0"/>
              <a:t>Churches</a:t>
            </a:r>
          </a:p>
          <a:p>
            <a:pPr lvl="1"/>
            <a:r>
              <a:rPr lang="en-US" altLang="en-US" dirty="0"/>
              <a:t>Schedule B, </a:t>
            </a:r>
            <a:r>
              <a:rPr lang="en-US" altLang="en-US" i="1" dirty="0"/>
              <a:t>Schools, Colleges and Universities</a:t>
            </a:r>
          </a:p>
          <a:p>
            <a:pPr lvl="1"/>
            <a:r>
              <a:rPr lang="en-US" altLang="en-US" dirty="0"/>
              <a:t>Schedule C, </a:t>
            </a:r>
            <a:r>
              <a:rPr lang="en-US" altLang="en-US" i="1" dirty="0"/>
              <a:t>Hospitals and Medical Research Organizations </a:t>
            </a:r>
          </a:p>
          <a:p>
            <a:pPr lvl="1"/>
            <a:r>
              <a:rPr lang="en-US" altLang="en-US" dirty="0"/>
              <a:t>Schedule D, </a:t>
            </a:r>
            <a:r>
              <a:rPr lang="en-US" altLang="en-US" i="1" dirty="0"/>
              <a:t>Section 509(a)(3) Supporting Organizations</a:t>
            </a:r>
          </a:p>
          <a:p>
            <a:pPr lvl="1"/>
            <a:r>
              <a:rPr lang="en-US" altLang="en-US" dirty="0"/>
              <a:t>Schedule E, </a:t>
            </a:r>
            <a:r>
              <a:rPr lang="en-US" altLang="en-US" i="1" dirty="0"/>
              <a:t>Organizations Not Filing Form 1023 Within 27 Months of Formation </a:t>
            </a:r>
          </a:p>
          <a:p>
            <a:pPr lvl="1"/>
            <a:r>
              <a:rPr lang="en-US" altLang="en-US" dirty="0"/>
              <a:t>Schedule F, </a:t>
            </a:r>
            <a:r>
              <a:rPr lang="en-US" altLang="en-US" i="1" dirty="0"/>
              <a:t>Homes for the Elderly or Handicapped and Low-Income Housing </a:t>
            </a:r>
          </a:p>
          <a:p>
            <a:pPr lvl="1"/>
            <a:r>
              <a:rPr lang="en-US" altLang="en-US" dirty="0"/>
              <a:t>Schedule G, </a:t>
            </a:r>
            <a:r>
              <a:rPr lang="en-US" altLang="en-US" i="1" dirty="0"/>
              <a:t>Successors to Other Organizations</a:t>
            </a:r>
          </a:p>
          <a:p>
            <a:pPr lvl="1"/>
            <a:r>
              <a:rPr lang="en-US" altLang="en-US" dirty="0"/>
              <a:t>Schedule H, </a:t>
            </a:r>
            <a:r>
              <a:rPr lang="en-US" altLang="en-US" i="1" dirty="0"/>
              <a:t>Organizations Providing Scholarships, Fellowships, Educational Loans, or Other Educational Grants to Individuals and Private Foundations Requesting Advance Approval of Individual Grant Procedures</a:t>
            </a:r>
          </a:p>
        </p:txBody>
      </p:sp>
    </p:spTree>
    <p:extLst>
      <p:ext uri="{BB962C8B-B14F-4D97-AF65-F5344CB8AC3E}">
        <p14:creationId xmlns:p14="http://schemas.microsoft.com/office/powerpoint/2010/main" val="539625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56B6B2F-8413-4817-85A3-89520D14B91B}"/>
              </a:ext>
            </a:extLst>
          </p:cNvPr>
          <p:cNvGraphicFramePr>
            <a:graphicFrameLocks noChangeAspect="1"/>
          </p:cNvGraphicFramePr>
          <p:nvPr>
            <p:custDataLst>
              <p:tags r:id="rId1"/>
            </p:custDataLst>
            <p:extLst>
              <p:ext uri="{D42A27DB-BD31-4B8C-83A1-F6EECF244321}">
                <p14:modId xmlns:p14="http://schemas.microsoft.com/office/powerpoint/2010/main" val="2650942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456B6B2F-8413-4817-85A3-89520D14B9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1023-EZ</a:t>
            </a:r>
          </a:p>
        </p:txBody>
      </p:sp>
      <p:sp>
        <p:nvSpPr>
          <p:cNvPr id="3" name="Content Placeholder 2"/>
          <p:cNvSpPr>
            <a:spLocks noGrp="1"/>
          </p:cNvSpPr>
          <p:nvPr>
            <p:ph idx="1"/>
          </p:nvPr>
        </p:nvSpPr>
        <p:spPr/>
        <p:txBody>
          <a:bodyPr/>
          <a:lstStyle/>
          <a:p>
            <a:r>
              <a:rPr lang="en-US" sz="1800" i="1" dirty="0"/>
              <a:t>Streamlined Application for Recognition of Exemption Under </a:t>
            </a:r>
            <a:br>
              <a:rPr lang="en-US" sz="1800" i="1" dirty="0"/>
            </a:br>
            <a:r>
              <a:rPr lang="en-US" sz="1800" i="1" dirty="0"/>
              <a:t>Section 501(c)(3) of the Internal Revenue Code:</a:t>
            </a:r>
          </a:p>
          <a:p>
            <a:pPr lvl="1"/>
            <a:r>
              <a:rPr lang="en-US" sz="1600" dirty="0"/>
              <a:t>Smaller organizations</a:t>
            </a:r>
          </a:p>
          <a:p>
            <a:pPr lvl="1"/>
            <a:r>
              <a:rPr lang="en-US" sz="1600" dirty="0"/>
              <a:t>Quicker processing</a:t>
            </a:r>
            <a:endParaRPr lang="en-GB" sz="1800" dirty="0"/>
          </a:p>
          <a:p>
            <a:r>
              <a:rPr lang="en-GB" sz="1800" dirty="0"/>
              <a:t>Organizations ineligible to file Form 1023-EZ:</a:t>
            </a:r>
          </a:p>
          <a:p>
            <a:pPr lvl="1"/>
            <a:r>
              <a:rPr lang="en-GB" sz="1600" dirty="0"/>
              <a:t>Hospital or medical research associations</a:t>
            </a:r>
          </a:p>
          <a:p>
            <a:pPr lvl="1"/>
            <a:r>
              <a:rPr lang="en-GB" sz="1600" dirty="0"/>
              <a:t>Cooperative hospital service organizations</a:t>
            </a:r>
          </a:p>
          <a:p>
            <a:pPr lvl="1"/>
            <a:r>
              <a:rPr lang="en-GB" sz="1600" dirty="0"/>
              <a:t>Educational organizations</a:t>
            </a:r>
          </a:p>
          <a:p>
            <a:pPr lvl="1"/>
            <a:r>
              <a:rPr lang="en-GB" sz="1600" dirty="0"/>
              <a:t>Supporting organizations under Section 509(a)(3)</a:t>
            </a:r>
          </a:p>
          <a:p>
            <a:pPr lvl="1"/>
            <a:r>
              <a:rPr lang="en-GB" sz="1600" dirty="0"/>
              <a:t>Projected gross receipts exceeding $50,000 for any of the next three years</a:t>
            </a:r>
          </a:p>
          <a:p>
            <a:pPr lvl="1"/>
            <a:r>
              <a:rPr lang="en-GB" sz="1600" dirty="0"/>
              <a:t>Gross receipts exceeding $50,000 for any of the past three years</a:t>
            </a:r>
          </a:p>
          <a:p>
            <a:pPr lvl="1"/>
            <a:r>
              <a:rPr lang="en-GB" sz="1600" dirty="0"/>
              <a:t>Total assets exceeding $250,000</a:t>
            </a:r>
          </a:p>
          <a:p>
            <a:pPr lvl="1"/>
            <a:r>
              <a:rPr lang="en-GB" sz="1600" dirty="0"/>
              <a:t>Health maintenance organizations </a:t>
            </a:r>
          </a:p>
          <a:p>
            <a:pPr lvl="1"/>
            <a:r>
              <a:rPr lang="en-GB" sz="1600" dirty="0"/>
              <a:t>Accountable care organizations</a:t>
            </a:r>
          </a:p>
          <a:p>
            <a:pPr lvl="1"/>
            <a:r>
              <a:rPr lang="en-GB" sz="1600" dirty="0"/>
              <a:t>In joint venture or partnership with an organization that isn’t exempt under </a:t>
            </a:r>
            <a:br>
              <a:rPr lang="en-GB" sz="1600" dirty="0"/>
            </a:br>
            <a:r>
              <a:rPr lang="en-GB" sz="1600" dirty="0"/>
              <a:t>Section 501(c)(3)</a:t>
            </a:r>
          </a:p>
          <a:p>
            <a:pPr lvl="1"/>
            <a:r>
              <a:rPr lang="en-GB" sz="1600" dirty="0"/>
              <a:t>Organized as an LLC</a:t>
            </a:r>
          </a:p>
        </p:txBody>
      </p:sp>
    </p:spTree>
    <p:extLst>
      <p:ext uri="{BB962C8B-B14F-4D97-AF65-F5344CB8AC3E}">
        <p14:creationId xmlns:p14="http://schemas.microsoft.com/office/powerpoint/2010/main" val="2353241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CFB4FEA-DEF9-45B7-8670-CCAB7C305931}"/>
              </a:ext>
            </a:extLst>
          </p:cNvPr>
          <p:cNvGraphicFramePr>
            <a:graphicFrameLocks noChangeAspect="1"/>
          </p:cNvGraphicFramePr>
          <p:nvPr>
            <p:custDataLst>
              <p:tags r:id="rId1"/>
            </p:custDataLst>
            <p:extLst>
              <p:ext uri="{D42A27DB-BD31-4B8C-83A1-F6EECF244321}">
                <p14:modId xmlns:p14="http://schemas.microsoft.com/office/powerpoint/2010/main" val="1375268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0CFB4FEA-DEF9-45B7-8670-CCAB7C3059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1023 — electronic filing requirements</a:t>
            </a:r>
          </a:p>
        </p:txBody>
      </p:sp>
      <p:sp>
        <p:nvSpPr>
          <p:cNvPr id="3" name="Content Placeholder 2"/>
          <p:cNvSpPr>
            <a:spLocks noGrp="1"/>
          </p:cNvSpPr>
          <p:nvPr>
            <p:ph idx="1"/>
          </p:nvPr>
        </p:nvSpPr>
        <p:spPr/>
        <p:txBody>
          <a:bodyPr/>
          <a:lstStyle/>
          <a:p>
            <a:r>
              <a:rPr lang="en-US" dirty="0"/>
              <a:t>Both Form 1023 and Form 1023-EZ are required to be filed with the IRS electronically. </a:t>
            </a:r>
          </a:p>
          <a:p>
            <a:r>
              <a:rPr lang="en-US" dirty="0"/>
              <a:t>A pay.gov account must be created in order to e-file.</a:t>
            </a:r>
            <a:endParaRPr lang="en-GB" dirty="0"/>
          </a:p>
        </p:txBody>
      </p:sp>
    </p:spTree>
    <p:extLst>
      <p:ext uri="{BB962C8B-B14F-4D97-AF65-F5344CB8AC3E}">
        <p14:creationId xmlns:p14="http://schemas.microsoft.com/office/powerpoint/2010/main" val="38734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10D371-0E45-475E-B1FF-2DC53A51C209}"/>
              </a:ext>
            </a:extLst>
          </p:cNvPr>
          <p:cNvGraphicFramePr>
            <a:graphicFrameLocks noChangeAspect="1"/>
          </p:cNvGraphicFramePr>
          <p:nvPr>
            <p:custDataLst>
              <p:tags r:id="rId1"/>
            </p:custDataLst>
            <p:extLst>
              <p:ext uri="{D42A27DB-BD31-4B8C-83A1-F6EECF244321}">
                <p14:modId xmlns:p14="http://schemas.microsoft.com/office/powerpoint/2010/main" val="1810955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F010D371-0E45-475E-B1FF-2DC53A51C2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4427B9-3329-4129-B177-B256D157624D}"/>
              </a:ext>
            </a:extLst>
          </p:cNvPr>
          <p:cNvSpPr>
            <a:spLocks noGrp="1"/>
          </p:cNvSpPr>
          <p:nvPr>
            <p:ph type="title"/>
          </p:nvPr>
        </p:nvSpPr>
        <p:spPr/>
        <p:txBody>
          <a:bodyPr vert="horz"/>
          <a:lstStyle/>
          <a:p>
            <a:r>
              <a:rPr lang="en-US" dirty="0"/>
              <a:t>Today’s agenda and program overview </a:t>
            </a:r>
            <a:endParaRPr lang="en-US" dirty="0">
              <a:solidFill>
                <a:schemeClr val="tx2"/>
              </a:solidFill>
            </a:endParaRPr>
          </a:p>
        </p:txBody>
      </p:sp>
      <p:sp>
        <p:nvSpPr>
          <p:cNvPr id="10" name="Rectangle 2">
            <a:extLst>
              <a:ext uri="{FF2B5EF4-FFF2-40B4-BE49-F238E27FC236}">
                <a16:creationId xmlns:a16="http://schemas.microsoft.com/office/drawing/2014/main" id="{2811316E-0DEB-47A3-91C8-3A785F68CB8E}"/>
              </a:ext>
            </a:extLst>
          </p:cNvPr>
          <p:cNvSpPr>
            <a:spLocks noChangeArrowheads="1"/>
          </p:cNvSpPr>
          <p:nvPr/>
        </p:nvSpPr>
        <p:spPr bwMode="auto">
          <a:xfrm>
            <a:off x="1979613" y="2925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 name="Table 11">
            <a:extLst>
              <a:ext uri="{FF2B5EF4-FFF2-40B4-BE49-F238E27FC236}">
                <a16:creationId xmlns:a16="http://schemas.microsoft.com/office/drawing/2014/main" id="{525C9BC4-EEFA-4896-A98F-108928A72492}"/>
              </a:ext>
            </a:extLst>
          </p:cNvPr>
          <p:cNvGraphicFramePr>
            <a:graphicFrameLocks noGrp="1"/>
          </p:cNvGraphicFramePr>
          <p:nvPr>
            <p:extLst>
              <p:ext uri="{D42A27DB-BD31-4B8C-83A1-F6EECF244321}">
                <p14:modId xmlns:p14="http://schemas.microsoft.com/office/powerpoint/2010/main" val="4053683847"/>
              </p:ext>
            </p:extLst>
          </p:nvPr>
        </p:nvGraphicFramePr>
        <p:xfrm>
          <a:off x="457201" y="1104900"/>
          <a:ext cx="8284464" cy="4804655"/>
        </p:xfrm>
        <a:graphic>
          <a:graphicData uri="http://schemas.openxmlformats.org/drawingml/2006/table">
            <a:tbl>
              <a:tblPr firstRow="1" bandRow="1">
                <a:tableStyleId>{5202B0CA-FC54-4496-8BCA-5EF66A818D29}</a:tableStyleId>
              </a:tblPr>
              <a:tblGrid>
                <a:gridCol w="1828800">
                  <a:extLst>
                    <a:ext uri="{9D8B030D-6E8A-4147-A177-3AD203B41FA5}">
                      <a16:colId xmlns:a16="http://schemas.microsoft.com/office/drawing/2014/main" val="1677199654"/>
                    </a:ext>
                  </a:extLst>
                </a:gridCol>
                <a:gridCol w="4023360">
                  <a:extLst>
                    <a:ext uri="{9D8B030D-6E8A-4147-A177-3AD203B41FA5}">
                      <a16:colId xmlns:a16="http://schemas.microsoft.com/office/drawing/2014/main" val="171495299"/>
                    </a:ext>
                  </a:extLst>
                </a:gridCol>
                <a:gridCol w="2432304">
                  <a:extLst>
                    <a:ext uri="{9D8B030D-6E8A-4147-A177-3AD203B41FA5}">
                      <a16:colId xmlns:a16="http://schemas.microsoft.com/office/drawing/2014/main" val="1336352467"/>
                    </a:ext>
                  </a:extLst>
                </a:gridCol>
              </a:tblGrid>
              <a:tr h="288502">
                <a:tc>
                  <a:txBody>
                    <a:bodyPr/>
                    <a:lstStyle/>
                    <a:p>
                      <a:r>
                        <a:rPr lang="en-US" sz="1400" dirty="0">
                          <a:solidFill>
                            <a:schemeClr val="tx1"/>
                          </a:solidFill>
                        </a:rPr>
                        <a:t>Time (ET)</a:t>
                      </a:r>
                    </a:p>
                  </a:txBody>
                  <a:tcPr marL="45720" marR="45720" anchor="ctr">
                    <a:lnL>
                      <a:noFill/>
                    </a:lnL>
                    <a:lnR w="9525" cap="flat" cmpd="sng" algn="ctr">
                      <a:solidFill>
                        <a:srgbClr val="747480"/>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solidFill>
                            <a:schemeClr val="tx1"/>
                          </a:solidFill>
                        </a:rPr>
                        <a:t>Session</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solidFill>
                            <a:schemeClr val="tx1"/>
                          </a:solidFill>
                        </a:rPr>
                        <a:t>Speakers</a:t>
                      </a:r>
                    </a:p>
                  </a:txBody>
                  <a:tcPr marL="45720" marR="45720" anchor="ctr">
                    <a:lnL w="9525" cap="flat" cmpd="sng" algn="ctr">
                      <a:solidFill>
                        <a:srgbClr val="747480"/>
                      </a:solidFill>
                      <a:prstDash val="solid"/>
                      <a:round/>
                      <a:headEnd type="none" w="med" len="med"/>
                      <a:tailEnd type="none" w="med" len="med"/>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02592839"/>
                  </a:ext>
                </a:extLst>
              </a:tr>
              <a:tr h="476495">
                <a:tc>
                  <a:txBody>
                    <a:bodyPr/>
                    <a:lstStyle/>
                    <a:p>
                      <a:r>
                        <a:rPr lang="en-US" sz="1200" dirty="0">
                          <a:solidFill>
                            <a:schemeClr val="bg1"/>
                          </a:solidFill>
                        </a:rPr>
                        <a:t>11:00 a.m.–11:45 a.m.</a:t>
                      </a:r>
                    </a:p>
                  </a:txBody>
                  <a:tcPr marL="45720" marR="45720" anchor="ctr">
                    <a:lnL>
                      <a:noFill/>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kern="1200" dirty="0">
                          <a:solidFill>
                            <a:schemeClr val="bg1"/>
                          </a:solidFill>
                        </a:rPr>
                        <a:t>Welcome and introductions</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rPr>
                        <a:t>Bob Vuillemot, Steve Clarke and Kristen Farr Capizzi</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116810"/>
                  </a:ext>
                </a:extLst>
              </a:tr>
              <a:tr h="274320">
                <a:tc gridSpan="3">
                  <a:txBody>
                    <a:bodyPr/>
                    <a:lstStyle/>
                    <a:p>
                      <a:r>
                        <a:rPr lang="en-US" sz="1400" b="1" dirty="0"/>
                        <a:t>Part I</a:t>
                      </a: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tc hMerge="1">
                  <a:txBody>
                    <a:bodyPr/>
                    <a:lstStyle/>
                    <a:p>
                      <a:pPr algn="l" fontAlgn="b"/>
                      <a:endParaRPr lang="en-US" sz="1200"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tc hMerge="1">
                  <a:txBody>
                    <a:bodyPr/>
                    <a:lstStyle/>
                    <a:p>
                      <a:pPr algn="l" fontAlgn="b"/>
                      <a:endParaRPr lang="en-US" sz="1200"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extLst>
                  <a:ext uri="{0D108BD9-81ED-4DB2-BD59-A6C34878D82A}">
                    <a16:rowId xmlns:a16="http://schemas.microsoft.com/office/drawing/2014/main" val="622015075"/>
                  </a:ext>
                </a:extLst>
              </a:tr>
              <a:tr h="457200">
                <a:tc>
                  <a:txBody>
                    <a:bodyPr/>
                    <a:lstStyle/>
                    <a:p>
                      <a:r>
                        <a:rPr lang="en-US" sz="1200" dirty="0">
                          <a:solidFill>
                            <a:schemeClr val="bg1"/>
                          </a:solidFill>
                        </a:rPr>
                        <a:t>11:45 a.m.–12:30 p.m.</a:t>
                      </a:r>
                    </a:p>
                  </a:txBody>
                  <a:tcPr marL="45720" marR="45720" anchor="ctr">
                    <a:lnL>
                      <a:noFill/>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rPr>
                        <a:t>Primer on 501(c)(3) exemption standards (first part)</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rPr>
                        <a:t>Bob Vuillemot, Steve Clarke</a:t>
                      </a:r>
                    </a:p>
                    <a:p>
                      <a:pPr algn="l" fontAlgn="b"/>
                      <a:r>
                        <a:rPr lang="en-US" sz="1200" kern="1200" dirty="0">
                          <a:solidFill>
                            <a:schemeClr val="bg1"/>
                          </a:solidFill>
                        </a:rPr>
                        <a:t>and Kristen Farr Capizzi</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950013"/>
                  </a:ext>
                </a:extLst>
              </a:tr>
              <a:tr h="274320">
                <a:tc>
                  <a:txBody>
                    <a:bodyPr/>
                    <a:lstStyle/>
                    <a:p>
                      <a:r>
                        <a:rPr lang="en-US" sz="1200" dirty="0">
                          <a:solidFill>
                            <a:schemeClr val="bg1"/>
                          </a:solidFill>
                        </a:rPr>
                        <a:t>12:30 p.m.–12:45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latin typeface="+mn-lt"/>
                          <a:ea typeface="+mn-ea"/>
                          <a:cs typeface="+mn-cs"/>
                        </a:rPr>
                        <a:t>Break</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rPr>
                        <a:t> </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252079"/>
                  </a:ext>
                </a:extLst>
              </a:tr>
              <a:tr h="274320">
                <a:tc>
                  <a:txBody>
                    <a:bodyPr/>
                    <a:lstStyle/>
                    <a:p>
                      <a:r>
                        <a:rPr lang="en-US" sz="1200" dirty="0">
                          <a:solidFill>
                            <a:schemeClr val="bg1"/>
                          </a:solidFill>
                        </a:rPr>
                        <a:t>12:45 p.m.–1:15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Website and resources demo</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George Pagano</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a:noFill/>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189308"/>
                  </a:ext>
                </a:extLst>
              </a:tr>
              <a:tr h="274320">
                <a:tc gridSpan="3">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Part II</a:t>
                      </a: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tc hMerge="1">
                  <a:txBody>
                    <a:bodyPr/>
                    <a:lstStyle/>
                    <a:p>
                      <a:pPr marL="0" algn="l" defTabSz="685434" rtl="0" eaLnBrk="1" fontAlgn="b" latinLnBrk="0" hangingPunct="1"/>
                      <a:endParaRPr lang="en-US" sz="1400" b="1"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tc hMerge="1">
                  <a:txBody>
                    <a:bodyPr/>
                    <a:lstStyle/>
                    <a:p>
                      <a:pPr marL="0" algn="l" defTabSz="685434" rtl="0" eaLnBrk="1" fontAlgn="b" latinLnBrk="0" hangingPunct="1"/>
                      <a:endParaRPr lang="en-US" sz="1400" b="1"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extLst>
                  <a:ext uri="{0D108BD9-81ED-4DB2-BD59-A6C34878D82A}">
                    <a16:rowId xmlns:a16="http://schemas.microsoft.com/office/drawing/2014/main" val="2088962654"/>
                  </a:ext>
                </a:extLst>
              </a:tr>
              <a:tr h="0">
                <a:tc>
                  <a:txBody>
                    <a:bodyPr/>
                    <a:lstStyle/>
                    <a:p>
                      <a:r>
                        <a:rPr lang="en-US" sz="1200" dirty="0">
                          <a:solidFill>
                            <a:schemeClr val="bg1"/>
                          </a:solidFill>
                        </a:rPr>
                        <a:t>1:15 p.m.–2:00 p.m.</a:t>
                      </a:r>
                    </a:p>
                  </a:txBody>
                  <a:tcPr marL="45720" marR="45720" anchor="ctr">
                    <a:lnL>
                      <a:noFill/>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rPr>
                        <a:t>Primer on 501(c)(3) exemption standards (second part)</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rPr>
                        <a:t>Bob Vuillemot, Steve Clarke</a:t>
                      </a:r>
                    </a:p>
                    <a:p>
                      <a:pPr algn="l" fontAlgn="b"/>
                      <a:r>
                        <a:rPr lang="en-US" sz="1200" kern="1200" dirty="0">
                          <a:solidFill>
                            <a:schemeClr val="bg1"/>
                          </a:solidFill>
                        </a:rPr>
                        <a:t>and Kristen Farr Capizzi</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463106"/>
                  </a:ext>
                </a:extLst>
              </a:tr>
              <a:tr h="0">
                <a:tc>
                  <a:txBody>
                    <a:bodyPr/>
                    <a:lstStyle/>
                    <a:p>
                      <a:r>
                        <a:rPr lang="en-US" sz="1200" dirty="0">
                          <a:solidFill>
                            <a:schemeClr val="bg1"/>
                          </a:solidFill>
                        </a:rPr>
                        <a:t>2:00 p.m.–2:15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rPr>
                        <a:t>Break</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6451814"/>
                  </a:ext>
                </a:extLst>
              </a:tr>
              <a:tr h="0">
                <a:tc>
                  <a:txBody>
                    <a:bodyPr/>
                    <a:lstStyle/>
                    <a:p>
                      <a:r>
                        <a:rPr lang="en-US" sz="1200" dirty="0">
                          <a:solidFill>
                            <a:schemeClr val="bg1"/>
                          </a:solidFill>
                        </a:rPr>
                        <a:t>2:15 p.m.–3:45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dirty="0">
                          <a:solidFill>
                            <a:schemeClr val="bg1"/>
                          </a:solidFill>
                        </a:rPr>
                        <a:t>Creating connections with </a:t>
                      </a:r>
                      <a:r>
                        <a:rPr lang="en-IN" sz="1200" dirty="0">
                          <a:solidFill>
                            <a:schemeClr val="bg1"/>
                          </a:solidFill>
                        </a:rPr>
                        <a:t>SOCIAL STYLES</a:t>
                      </a:r>
                      <a:r>
                        <a:rPr lang="en-IN" sz="1200" baseline="30000" dirty="0">
                          <a:solidFill>
                            <a:schemeClr val="bg1"/>
                          </a:solidFill>
                        </a:rPr>
                        <a:t>®</a:t>
                      </a:r>
                      <a:r>
                        <a:rPr lang="en-IN" sz="1200" dirty="0">
                          <a:solidFill>
                            <a:schemeClr val="bg1"/>
                          </a:solidFill>
                        </a:rPr>
                        <a:t> </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latin typeface="+mn-lt"/>
                          <a:ea typeface="+mn-ea"/>
                          <a:cs typeface="+mn-cs"/>
                        </a:rPr>
                        <a:t>Victoria Cox</a:t>
                      </a:r>
                    </a:p>
                    <a:p>
                      <a:pPr algn="l" fontAlgn="b"/>
                      <a:r>
                        <a:rPr lang="en-US" sz="1200" kern="1200" dirty="0">
                          <a:solidFill>
                            <a:schemeClr val="bg1"/>
                          </a:solidFill>
                          <a:latin typeface="+mn-lt"/>
                          <a:ea typeface="+mn-ea"/>
                          <a:cs typeface="+mn-cs"/>
                        </a:rPr>
                        <a:t>Caitlin Peyton</a:t>
                      </a:r>
                    </a:p>
                  </a:txBody>
                  <a:tcPr marL="45720" marR="45720" anchor="ctr">
                    <a:lnL w="9525" cap="flat" cmpd="sng" algn="ctr">
                      <a:solidFill>
                        <a:srgbClr val="747480"/>
                      </a:solidFill>
                      <a:prstDash val="solid"/>
                      <a:round/>
                      <a:headEnd type="none" w="med" len="med"/>
                      <a:tailEnd type="none" w="med" len="med"/>
                    </a:lnL>
                    <a:lnR>
                      <a:noFill/>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086073"/>
                  </a:ext>
                </a:extLst>
              </a:tr>
              <a:tr h="274320">
                <a:tc gridSpan="3">
                  <a:txBody>
                    <a:bodyPr/>
                    <a:lstStyle/>
                    <a:p>
                      <a:pPr marL="0" algn="l" defTabSz="685434" rtl="0" eaLnBrk="1" latinLnBrk="0" hangingPunct="1"/>
                      <a:r>
                        <a:rPr lang="en-US" sz="1400" b="1" kern="1200" dirty="0">
                          <a:solidFill>
                            <a:schemeClr val="dk1"/>
                          </a:solidFill>
                          <a:latin typeface="+mn-lt"/>
                          <a:ea typeface="+mn-ea"/>
                          <a:cs typeface="+mn-cs"/>
                        </a:rPr>
                        <a:t>Part III</a:t>
                      </a: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tc hMerge="1">
                  <a:txBody>
                    <a:bodyPr/>
                    <a:lstStyle/>
                    <a:p>
                      <a:pPr marL="0" algn="l" defTabSz="685434" rtl="0" eaLnBrk="1" fontAlgn="b" latinLnBrk="0" hangingPunct="1"/>
                      <a:endParaRPr lang="en-US" sz="1400" b="1"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tc hMerge="1">
                  <a:txBody>
                    <a:bodyPr/>
                    <a:lstStyle/>
                    <a:p>
                      <a:pPr marL="0" algn="l" defTabSz="685434" rtl="0" eaLnBrk="1" fontAlgn="b" latinLnBrk="0" hangingPunct="1"/>
                      <a:endParaRPr lang="en-US" sz="1400" b="1"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extLst>
                  <a:ext uri="{0D108BD9-81ED-4DB2-BD59-A6C34878D82A}">
                    <a16:rowId xmlns:a16="http://schemas.microsoft.com/office/drawing/2014/main" val="1310948451"/>
                  </a:ext>
                </a:extLst>
              </a:tr>
              <a:tr h="457200">
                <a:tc>
                  <a:txBody>
                    <a:bodyPr/>
                    <a:lstStyle/>
                    <a:p>
                      <a:r>
                        <a:rPr lang="en-US" sz="1200" dirty="0">
                          <a:solidFill>
                            <a:schemeClr val="bg1"/>
                          </a:solidFill>
                        </a:rPr>
                        <a:t>3:45 p.m.–4:30 p.m.</a:t>
                      </a:r>
                    </a:p>
                  </a:txBody>
                  <a:tcPr marL="45720" marR="45720" anchor="ctr">
                    <a:lnL>
                      <a:noFill/>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latin typeface="+mn-lt"/>
                          <a:ea typeface="+mn-ea"/>
                          <a:cs typeface="+mn-cs"/>
                        </a:rPr>
                        <a:t>Primer on 501(c)(3) exemption standards (third part)</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Bob Vuillemot, </a:t>
                      </a:r>
                      <a:r>
                        <a:rPr lang="en-US" sz="1200" kern="1200" dirty="0">
                          <a:solidFill>
                            <a:schemeClr val="bg1"/>
                          </a:solidFill>
                        </a:rPr>
                        <a:t>Steve Clarke</a:t>
                      </a:r>
                    </a:p>
                    <a:p>
                      <a:pPr algn="l" fontAlgn="b"/>
                      <a:r>
                        <a:rPr lang="en-US" sz="1200" kern="1200" dirty="0">
                          <a:solidFill>
                            <a:schemeClr val="bg1"/>
                          </a:solidFill>
                          <a:latin typeface="+mn-lt"/>
                          <a:ea typeface="+mn-ea"/>
                          <a:cs typeface="+mn-cs"/>
                        </a:rPr>
                        <a:t>and Kristen Farr Capizzi</a:t>
                      </a:r>
                    </a:p>
                  </a:txBody>
                  <a:tcPr marL="45720" marR="45720" anchor="ctr">
                    <a:lnL w="9525" cap="flat" cmpd="sng" algn="ctr">
                      <a:solidFill>
                        <a:srgbClr val="747480"/>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986370"/>
                  </a:ext>
                </a:extLst>
              </a:tr>
              <a:tr h="457200">
                <a:tc>
                  <a:txBody>
                    <a:bodyPr/>
                    <a:lstStyle/>
                    <a:p>
                      <a:r>
                        <a:rPr lang="en-US" sz="1200" dirty="0">
                          <a:solidFill>
                            <a:schemeClr val="bg1"/>
                          </a:solidFill>
                        </a:rPr>
                        <a:t>4:30 p.m.–4:45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rPr>
                        <a:t>Closing remarks</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rPr>
                        <a:t>Bob Vuillemot, Steve Clarke</a:t>
                      </a:r>
                    </a:p>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rPr>
                        <a:t>and Kristen Farr Capizzi</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615220"/>
                  </a:ext>
                </a:extLst>
              </a:tr>
            </a:tbl>
          </a:graphicData>
        </a:graphic>
      </p:graphicFrame>
    </p:spTree>
    <p:extLst>
      <p:ext uri="{BB962C8B-B14F-4D97-AF65-F5344CB8AC3E}">
        <p14:creationId xmlns:p14="http://schemas.microsoft.com/office/powerpoint/2010/main" val="3680739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3AC4D9-906A-4772-81B9-4E3EBB871F98}"/>
              </a:ext>
            </a:extLst>
          </p:cNvPr>
          <p:cNvGraphicFramePr>
            <a:graphicFrameLocks noChangeAspect="1"/>
          </p:cNvGraphicFramePr>
          <p:nvPr>
            <p:custDataLst>
              <p:tags r:id="rId1"/>
            </p:custDataLst>
            <p:extLst>
              <p:ext uri="{D42A27DB-BD31-4B8C-83A1-F6EECF244321}">
                <p14:modId xmlns:p14="http://schemas.microsoft.com/office/powerpoint/2010/main" val="3869395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C3AC4D9-906A-4772-81B9-4E3EBB871F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Group ruling</a:t>
            </a:r>
          </a:p>
        </p:txBody>
      </p:sp>
      <p:sp>
        <p:nvSpPr>
          <p:cNvPr id="3" name="Content Placeholder 2"/>
          <p:cNvSpPr>
            <a:spLocks noGrp="1"/>
          </p:cNvSpPr>
          <p:nvPr>
            <p:ph idx="1"/>
          </p:nvPr>
        </p:nvSpPr>
        <p:spPr/>
        <p:txBody>
          <a:bodyPr/>
          <a:lstStyle/>
          <a:p>
            <a:r>
              <a:rPr lang="en-US" sz="1800" dirty="0"/>
              <a:t>The IRS may recognize a group of organizations as collectively tax-exempt if they are affiliated with a central organization that is itself considered to be tax-exempt:</a:t>
            </a:r>
          </a:p>
          <a:p>
            <a:pPr lvl="1"/>
            <a:r>
              <a:rPr lang="en-US" sz="1600" dirty="0"/>
              <a:t>This is viewed as an administrative convenience for both the IRS and organizations with many affiliated organizations.</a:t>
            </a:r>
          </a:p>
          <a:p>
            <a:pPr lvl="1"/>
            <a:r>
              <a:rPr lang="en-US" sz="1600" dirty="0"/>
              <a:t>Organizations can obtain Section 501(c)(3) recognition through addition to the group ruling (vs. filing a separate exemption application).</a:t>
            </a:r>
          </a:p>
          <a:p>
            <a:pPr lvl="1"/>
            <a:r>
              <a:rPr lang="en-US" sz="1600" dirty="0"/>
              <a:t>Organizations with a group ruling can file a group Form 990.</a:t>
            </a:r>
          </a:p>
          <a:p>
            <a:pPr lvl="1"/>
            <a:r>
              <a:rPr lang="en-US" sz="1600" dirty="0"/>
              <a:t>Procedures for applying for and maintaining a group ruling are found in Rev. </a:t>
            </a:r>
            <a:br>
              <a:rPr lang="en-US" sz="1600" dirty="0"/>
            </a:br>
            <a:r>
              <a:rPr lang="en-US" sz="1600" dirty="0"/>
              <a:t>Proc. 80-27.</a:t>
            </a:r>
          </a:p>
          <a:p>
            <a:pPr lvl="1"/>
            <a:r>
              <a:rPr lang="en-US" sz="1600" dirty="0"/>
              <a:t>IRS Notice 2020-36 contains a proposed revenue procedure that sets forth updated group ruling procedures: </a:t>
            </a:r>
          </a:p>
          <a:p>
            <a:pPr lvl="2"/>
            <a:r>
              <a:rPr lang="en-US" sz="1400" dirty="0"/>
              <a:t>Pending publication of the final revenue procedure in the Internal Revenue Bulletin, Rev. Proc. 80-27 continues to apply. </a:t>
            </a:r>
          </a:p>
          <a:p>
            <a:pPr lvl="2"/>
            <a:r>
              <a:rPr lang="en-US" sz="1400" dirty="0"/>
              <a:t>However, the IRS will not accept any requests for group exemption letters beginning </a:t>
            </a:r>
            <a:br>
              <a:rPr lang="en-US" sz="1400" dirty="0"/>
            </a:br>
            <a:r>
              <a:rPr lang="en-US" sz="1400" dirty="0"/>
              <a:t>June 17, 2020, until publication of the final revenue procedure or other guidance.</a:t>
            </a:r>
          </a:p>
          <a:p>
            <a:endParaRPr lang="en-US" sz="1800" dirty="0"/>
          </a:p>
        </p:txBody>
      </p:sp>
    </p:spTree>
    <p:extLst>
      <p:ext uri="{BB962C8B-B14F-4D97-AF65-F5344CB8AC3E}">
        <p14:creationId xmlns:p14="http://schemas.microsoft.com/office/powerpoint/2010/main" val="138025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293E24-DFF3-475F-89BB-303A17300120}"/>
              </a:ext>
            </a:extLst>
          </p:cNvPr>
          <p:cNvGraphicFramePr>
            <a:graphicFrameLocks noChangeAspect="1"/>
          </p:cNvGraphicFramePr>
          <p:nvPr>
            <p:custDataLst>
              <p:tags r:id="rId1"/>
            </p:custDataLst>
            <p:extLst>
              <p:ext uri="{D42A27DB-BD31-4B8C-83A1-F6EECF244321}">
                <p14:modId xmlns:p14="http://schemas.microsoft.com/office/powerpoint/2010/main" val="2620479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5293E24-DFF3-475F-89BB-303A173001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State and local tax exemptions</a:t>
            </a:r>
            <a:br>
              <a:rPr lang="en-GB" dirty="0"/>
            </a:br>
            <a:endParaRPr lang="en-GB" dirty="0"/>
          </a:p>
        </p:txBody>
      </p:sp>
      <p:sp>
        <p:nvSpPr>
          <p:cNvPr id="3" name="Content Placeholder 2"/>
          <p:cNvSpPr>
            <a:spLocks noGrp="1"/>
          </p:cNvSpPr>
          <p:nvPr>
            <p:ph idx="1"/>
          </p:nvPr>
        </p:nvSpPr>
        <p:spPr/>
        <p:txBody>
          <a:bodyPr/>
          <a:lstStyle/>
          <a:p>
            <a:pPr lvl="0"/>
            <a:r>
              <a:rPr lang="en-US" dirty="0"/>
              <a:t>States and localities have different and/or additional standards for state and local income tax exemptions.</a:t>
            </a:r>
          </a:p>
          <a:p>
            <a:pPr lvl="0"/>
            <a:r>
              <a:rPr lang="en-US" dirty="0"/>
              <a:t>Currently, 40 states tax unrelated business taxable income.</a:t>
            </a:r>
          </a:p>
          <a:p>
            <a:pPr lvl="0"/>
            <a:r>
              <a:rPr lang="en-US" dirty="0"/>
              <a:t>In additional to income taxes, there are various other state and local taxes to consider: </a:t>
            </a:r>
          </a:p>
          <a:p>
            <a:pPr lvl="1"/>
            <a:r>
              <a:rPr lang="en-US" dirty="0"/>
              <a:t>Sales</a:t>
            </a:r>
          </a:p>
          <a:p>
            <a:pPr lvl="1"/>
            <a:r>
              <a:rPr lang="en-US" dirty="0"/>
              <a:t>Property</a:t>
            </a:r>
          </a:p>
          <a:p>
            <a:pPr lvl="1"/>
            <a:r>
              <a:rPr lang="en-US" dirty="0"/>
              <a:t>Franchise</a:t>
            </a:r>
            <a:endParaRPr lang="en-GB" dirty="0"/>
          </a:p>
        </p:txBody>
      </p:sp>
    </p:spTree>
    <p:extLst>
      <p:ext uri="{BB962C8B-B14F-4D97-AF65-F5344CB8AC3E}">
        <p14:creationId xmlns:p14="http://schemas.microsoft.com/office/powerpoint/2010/main" val="2307162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14</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The IRS is currently accepting </a:t>
            </a:r>
            <a:r>
              <a:rPr lang="en-US" sz="2000" dirty="0"/>
              <a:t>group exemption letters. </a:t>
            </a:r>
            <a:endParaRPr lang="en-US" dirty="0"/>
          </a:p>
          <a:p>
            <a:pPr marL="0" indent="0">
              <a:buNone/>
            </a:pPr>
            <a:endParaRPr lang="en-US" dirty="0"/>
          </a:p>
          <a:p>
            <a:pPr marL="342717" indent="-342717">
              <a:buFont typeface="+mj-lt"/>
              <a:buAutoNum type="alphaUcPeriod"/>
            </a:pPr>
            <a:r>
              <a:rPr lang="en-US" dirty="0"/>
              <a:t>True</a:t>
            </a:r>
          </a:p>
          <a:p>
            <a:pPr marL="342717" indent="-342717">
              <a:buFont typeface="+mj-lt"/>
              <a:buAutoNum type="alphaUcPeriod"/>
            </a:pPr>
            <a:r>
              <a:rPr lang="en-US" dirty="0"/>
              <a:t>False </a:t>
            </a:r>
          </a:p>
        </p:txBody>
      </p:sp>
    </p:spTree>
    <p:extLst>
      <p:ext uri="{BB962C8B-B14F-4D97-AF65-F5344CB8AC3E}">
        <p14:creationId xmlns:p14="http://schemas.microsoft.com/office/powerpoint/2010/main" val="228466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and person looking at a computer&#10;&#10;Description automatically generated">
            <a:extLst>
              <a:ext uri="{FF2B5EF4-FFF2-40B4-BE49-F238E27FC236}">
                <a16:creationId xmlns:a16="http://schemas.microsoft.com/office/drawing/2014/main" id="{26ACAE4F-38CC-8792-D86D-6219A16CA2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210"/>
          <a:stretch/>
        </p:blipFill>
        <p:spPr>
          <a:xfrm>
            <a:off x="-4761" y="-8435"/>
            <a:ext cx="9139240" cy="6861424"/>
          </a:xfrm>
          <a:prstGeom prst="rect">
            <a:avLst/>
          </a:prstGeom>
        </p:spPr>
      </p:pic>
      <p:sp>
        <p:nvSpPr>
          <p:cNvPr id="10" name="Rectangle 9">
            <a:extLst>
              <a:ext uri="{FF2B5EF4-FFF2-40B4-BE49-F238E27FC236}">
                <a16:creationId xmlns:a16="http://schemas.microsoft.com/office/drawing/2014/main" id="{AD056E67-9813-4C05-ACFE-2A87067608E1}"/>
              </a:ext>
            </a:extLst>
          </p:cNvPr>
          <p:cNvSpPr/>
          <p:nvPr/>
        </p:nvSpPr>
        <p:spPr>
          <a:xfrm>
            <a:off x="-1" y="-5011"/>
            <a:ext cx="913924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dirty="0"/>
          </a:p>
        </p:txBody>
      </p:sp>
      <p:graphicFrame>
        <p:nvGraphicFramePr>
          <p:cNvPr id="8" name="Object 7" hidden="1">
            <a:extLst>
              <a:ext uri="{FF2B5EF4-FFF2-40B4-BE49-F238E27FC236}">
                <a16:creationId xmlns:a16="http://schemas.microsoft.com/office/drawing/2014/main" id="{BF832271-24F5-4971-BEFD-52B0E19F8D44}"/>
              </a:ext>
            </a:extLst>
          </p:cNvPr>
          <p:cNvGraphicFramePr>
            <a:graphicFrameLocks noChangeAspect="1"/>
          </p:cNvGraphicFramePr>
          <p:nvPr>
            <p:custDataLst>
              <p:tags r:id="rId1"/>
            </p:custDataLst>
            <p:extLst>
              <p:ext uri="{D42A27DB-BD31-4B8C-83A1-F6EECF244321}">
                <p14:modId xmlns:p14="http://schemas.microsoft.com/office/powerpoint/2010/main" val="514160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BF832271-24F5-4971-BEFD-52B0E19F8D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16162"/>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Ongoing IRS filing obligations</a:t>
            </a:r>
            <a:endParaRPr lang="en-GB" b="0" dirty="0">
              <a:solidFill>
                <a:srgbClr val="2E2E38"/>
              </a:solidFill>
              <a:latin typeface="EYInterstate Light" panose="02000506000000020004" pitchFamily="2" charset="0"/>
            </a:endParaRPr>
          </a:p>
        </p:txBody>
      </p:sp>
      <p:sp>
        <p:nvSpPr>
          <p:cNvPr id="9" name="Slide Number Placeholder 4">
            <a:extLst>
              <a:ext uri="{FF2B5EF4-FFF2-40B4-BE49-F238E27FC236}">
                <a16:creationId xmlns:a16="http://schemas.microsoft.com/office/drawing/2014/main" id="{2E7FCF14-F37E-4D56-B2E6-3EAA782A92B4}"/>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05DE5171-1B1F-B060-7EE7-BCFD03BEB1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810661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F91A064-00E5-453B-A28F-533C4EA117C3}"/>
              </a:ext>
            </a:extLst>
          </p:cNvPr>
          <p:cNvGraphicFramePr>
            <a:graphicFrameLocks noChangeAspect="1"/>
          </p:cNvGraphicFramePr>
          <p:nvPr>
            <p:custDataLst>
              <p:tags r:id="rId1"/>
            </p:custDataLst>
            <p:extLst>
              <p:ext uri="{D42A27DB-BD31-4B8C-83A1-F6EECF244321}">
                <p14:modId xmlns:p14="http://schemas.microsoft.com/office/powerpoint/2010/main" val="1516507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F91A064-00E5-453B-A28F-533C4EA117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Ongoing IRS filing obligations</a:t>
            </a:r>
          </a:p>
        </p:txBody>
      </p:sp>
      <p:sp>
        <p:nvSpPr>
          <p:cNvPr id="3" name="Content Placeholder 2"/>
          <p:cNvSpPr>
            <a:spLocks noGrp="1"/>
          </p:cNvSpPr>
          <p:nvPr>
            <p:ph idx="1"/>
          </p:nvPr>
        </p:nvSpPr>
        <p:spPr>
          <a:xfrm>
            <a:off x="457200" y="1137920"/>
            <a:ext cx="8229600" cy="4947920"/>
          </a:xfrm>
        </p:spPr>
        <p:txBody>
          <a:bodyPr/>
          <a:lstStyle/>
          <a:p>
            <a:pPr lvl="0"/>
            <a:r>
              <a:rPr lang="en-US" altLang="en-US" dirty="0"/>
              <a:t>Most Section 501(c) organizations must file applicable Form 990-series returns annually:</a:t>
            </a:r>
          </a:p>
          <a:p>
            <a:pPr lvl="1"/>
            <a:r>
              <a:rPr lang="en-US" altLang="en-US" dirty="0"/>
              <a:t>Exceptions: churches and associations/conventions of churches</a:t>
            </a:r>
          </a:p>
          <a:p>
            <a:r>
              <a:rPr lang="en-US" altLang="en-US" dirty="0"/>
              <a:t>Form 990-series:</a:t>
            </a:r>
          </a:p>
          <a:p>
            <a:pPr lvl="1"/>
            <a:r>
              <a:rPr lang="en-US" altLang="en-US" dirty="0"/>
              <a:t>Form 990-N for small organizations</a:t>
            </a:r>
          </a:p>
          <a:p>
            <a:pPr lvl="1"/>
            <a:r>
              <a:rPr lang="en-US" altLang="en-US" dirty="0"/>
              <a:t>Form 990-EZ for medium-sized organizations</a:t>
            </a:r>
          </a:p>
          <a:p>
            <a:pPr lvl="1"/>
            <a:r>
              <a:rPr lang="en-US" altLang="en-US" dirty="0"/>
              <a:t>Form 990 for large organizations:</a:t>
            </a:r>
          </a:p>
          <a:p>
            <a:pPr lvl="2"/>
            <a:r>
              <a:rPr lang="en-US" altLang="en-US" dirty="0"/>
              <a:t>Including Schedule H for hospitals</a:t>
            </a:r>
          </a:p>
          <a:p>
            <a:pPr lvl="1"/>
            <a:r>
              <a:rPr lang="en-US" altLang="en-US" dirty="0"/>
              <a:t>Form 990-PF for private foundations</a:t>
            </a:r>
          </a:p>
          <a:p>
            <a:pPr lvl="1"/>
            <a:r>
              <a:rPr lang="en-US" dirty="0"/>
              <a:t>Form 990-T if annual gross unrelated business income is $1,000 or more</a:t>
            </a:r>
          </a:p>
          <a:p>
            <a:r>
              <a:rPr lang="en-US" altLang="en-US" dirty="0"/>
              <a:t>Form 990 must be made available to the public by all filers. </a:t>
            </a:r>
          </a:p>
          <a:p>
            <a:r>
              <a:rPr lang="en-US" altLang="en-US" dirty="0"/>
              <a:t>Section 501(c)(3) organizations are required to make Form 990-T available to the public.</a:t>
            </a:r>
          </a:p>
          <a:p>
            <a:endParaRPr lang="en-US" altLang="en-US" dirty="0"/>
          </a:p>
        </p:txBody>
      </p:sp>
    </p:spTree>
    <p:extLst>
      <p:ext uri="{BB962C8B-B14F-4D97-AF65-F5344CB8AC3E}">
        <p14:creationId xmlns:p14="http://schemas.microsoft.com/office/powerpoint/2010/main" val="1189722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B09F09-183C-4703-933C-ADEEBFAB2A68}"/>
              </a:ext>
            </a:extLst>
          </p:cNvPr>
          <p:cNvGraphicFramePr>
            <a:graphicFrameLocks noChangeAspect="1"/>
          </p:cNvGraphicFramePr>
          <p:nvPr>
            <p:custDataLst>
              <p:tags r:id="rId1"/>
            </p:custDataLst>
            <p:extLst>
              <p:ext uri="{D42A27DB-BD31-4B8C-83A1-F6EECF244321}">
                <p14:modId xmlns:p14="http://schemas.microsoft.com/office/powerpoint/2010/main" val="4068969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4" name="Object 3" hidden="1">
                        <a:extLst>
                          <a:ext uri="{FF2B5EF4-FFF2-40B4-BE49-F238E27FC236}">
                            <a16:creationId xmlns:a16="http://schemas.microsoft.com/office/drawing/2014/main" id="{D8B09F09-183C-4703-933C-ADEEBFAB2A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Which Form 990 to file</a:t>
            </a:r>
            <a:br>
              <a:rPr lang="en-US" dirty="0"/>
            </a:br>
            <a:br>
              <a:rPr lang="en-US" altLang="en-US" dirty="0"/>
            </a:b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63947940"/>
              </p:ext>
            </p:extLst>
          </p:nvPr>
        </p:nvGraphicFramePr>
        <p:xfrm>
          <a:off x="457200" y="1684646"/>
          <a:ext cx="8228915" cy="2956560"/>
        </p:xfrm>
        <a:graphic>
          <a:graphicData uri="http://schemas.openxmlformats.org/drawingml/2006/table">
            <a:tbl>
              <a:tblPr firstRow="1" bandRow="1">
                <a:tableStyleId>{2D5ABB26-0587-4C30-8999-92F81FD0307C}</a:tableStyleId>
              </a:tblPr>
              <a:tblGrid>
                <a:gridCol w="6180485">
                  <a:extLst>
                    <a:ext uri="{9D8B030D-6E8A-4147-A177-3AD203B41FA5}">
                      <a16:colId xmlns:a16="http://schemas.microsoft.com/office/drawing/2014/main" val="20000"/>
                    </a:ext>
                  </a:extLst>
                </a:gridCol>
                <a:gridCol w="2048430">
                  <a:extLst>
                    <a:ext uri="{9D8B030D-6E8A-4147-A177-3AD203B41FA5}">
                      <a16:colId xmlns:a16="http://schemas.microsoft.com/office/drawing/2014/main" val="20001"/>
                    </a:ext>
                  </a:extLst>
                </a:gridCol>
              </a:tblGrid>
              <a:tr h="0">
                <a:tc>
                  <a:txBody>
                    <a:bodyPr/>
                    <a:lstStyle/>
                    <a:p>
                      <a:pPr algn="ctr"/>
                      <a:r>
                        <a:rPr lang="en-US" sz="2000" b="1" dirty="0">
                          <a:solidFill>
                            <a:srgbClr val="FFFFFF"/>
                          </a:solidFill>
                          <a:latin typeface="EYInterstate Light" panose="02000506000000020004" pitchFamily="2" charset="0"/>
                        </a:rPr>
                        <a:t>Status</a:t>
                      </a:r>
                    </a:p>
                  </a:txBody>
                  <a:tcPr marL="45720" marR="45720" anchor="b">
                    <a:lnL w="6350">
                      <a:noFill/>
                    </a:lnL>
                    <a:lnR w="12700" cap="flat" cmpd="sng" algn="ctr">
                      <a:solidFill>
                        <a:schemeClr val="bg1"/>
                      </a:solidFill>
                      <a:prstDash val="solid"/>
                      <a:round/>
                      <a:headEnd type="none" w="med" len="med"/>
                      <a:tailEnd type="none" w="med" len="med"/>
                    </a:lnR>
                    <a:lnT w="6350">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2000" b="1" dirty="0">
                          <a:solidFill>
                            <a:srgbClr val="FFFFFF"/>
                          </a:solidFill>
                          <a:latin typeface="EYInterstate Light" panose="02000506000000020004" pitchFamily="2" charset="0"/>
                        </a:rPr>
                        <a:t>Form</a:t>
                      </a:r>
                    </a:p>
                  </a:txBody>
                  <a:tcPr marL="45720" marR="45720" anchor="b">
                    <a:lnL w="12700" cap="flat" cmpd="sng" algn="ctr">
                      <a:solidFill>
                        <a:schemeClr val="bg1"/>
                      </a:solidFill>
                      <a:prstDash val="solid"/>
                      <a:round/>
                      <a:headEnd type="none" w="med" len="med"/>
                      <a:tailEnd type="none" w="med" len="med"/>
                    </a:lnL>
                    <a:lnR w="6350">
                      <a:noFill/>
                    </a:lnR>
                    <a:lnT w="6350">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00"/>
                  </a:ext>
                </a:extLst>
              </a:tr>
              <a:tr h="0">
                <a:tc>
                  <a:txBody>
                    <a:bodyPr/>
                    <a:lstStyle/>
                    <a:p>
                      <a:r>
                        <a:rPr lang="en-US" sz="1800" dirty="0">
                          <a:solidFill>
                            <a:schemeClr val="tx1"/>
                          </a:solidFill>
                          <a:latin typeface="EYInterstate Light" panose="02000506000000020004" pitchFamily="2" charset="0"/>
                        </a:rPr>
                        <a:t>All tax-exempt</a:t>
                      </a:r>
                      <a:r>
                        <a:rPr lang="en-US" sz="1800" baseline="0" dirty="0">
                          <a:solidFill>
                            <a:schemeClr val="tx1"/>
                          </a:solidFill>
                          <a:latin typeface="EYInterstate Light" panose="02000506000000020004" pitchFamily="2" charset="0"/>
                        </a:rPr>
                        <a:t> organizations (except private foundations)</a:t>
                      </a:r>
                      <a:r>
                        <a:rPr lang="en-US" sz="1800" dirty="0">
                          <a:solidFill>
                            <a:schemeClr val="tx1"/>
                          </a:solidFill>
                          <a:latin typeface="EYInterstate Light" panose="02000506000000020004" pitchFamily="2" charset="0"/>
                        </a:rPr>
                        <a:t> are permitted to file (even if eligible to file the Form 990-EZ or 990-N)</a:t>
                      </a:r>
                    </a:p>
                  </a:txBody>
                  <a:tcPr marL="45720" marR="45720">
                    <a:lnL w="635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r>
                        <a:rPr lang="en-US" sz="1800" dirty="0">
                          <a:solidFill>
                            <a:schemeClr val="tx1"/>
                          </a:solidFill>
                          <a:latin typeface="EYInterstate Light" panose="02000506000000020004" pitchFamily="2" charset="0"/>
                        </a:rPr>
                        <a:t>990</a:t>
                      </a:r>
                    </a:p>
                  </a:txBody>
                  <a:tcPr marL="45720" marR="45720">
                    <a:lnL w="12700" cap="flat" cmpd="sng" algn="ctr">
                      <a:solidFill>
                        <a:schemeClr val="bg1"/>
                      </a:solidFill>
                      <a:prstDash val="solid"/>
                      <a:round/>
                      <a:headEnd type="none" w="med" len="med"/>
                      <a:tailEnd type="none" w="med" len="med"/>
                    </a:lnL>
                    <a:lnR w="635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1"/>
                  </a:ext>
                </a:extLst>
              </a:tr>
              <a:tr h="0">
                <a:tc>
                  <a:txBody>
                    <a:bodyPr/>
                    <a:lstStyle/>
                    <a:p>
                      <a:r>
                        <a:rPr lang="en-US" sz="1800" dirty="0">
                          <a:solidFill>
                            <a:schemeClr val="tx1"/>
                          </a:solidFill>
                          <a:latin typeface="EYInterstate Light" panose="02000506000000020004" pitchFamily="2" charset="0"/>
                        </a:rPr>
                        <a:t>Gross receipts below $200,000</a:t>
                      </a:r>
                      <a:r>
                        <a:rPr lang="en-US" sz="1800" baseline="0" dirty="0">
                          <a:solidFill>
                            <a:schemeClr val="tx1"/>
                          </a:solidFill>
                          <a:latin typeface="EYInterstate Light" panose="02000506000000020004" pitchFamily="2" charset="0"/>
                        </a:rPr>
                        <a:t> and total assets below $500,000*</a:t>
                      </a:r>
                      <a:endParaRPr lang="en-US" sz="1800" dirty="0">
                        <a:solidFill>
                          <a:schemeClr val="tx1"/>
                        </a:solidFill>
                        <a:latin typeface="EYInterstate Light" panose="02000506000000020004" pitchFamily="2" charset="0"/>
                      </a:endParaRPr>
                    </a:p>
                  </a:txBody>
                  <a:tcPr marL="45720" marR="45720">
                    <a:lnL w="635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r>
                        <a:rPr lang="en-US" sz="1800" dirty="0">
                          <a:solidFill>
                            <a:schemeClr val="tx1"/>
                          </a:solidFill>
                          <a:latin typeface="EYInterstate Light" panose="02000506000000020004" pitchFamily="2" charset="0"/>
                        </a:rPr>
                        <a:t>990-EZ</a:t>
                      </a:r>
                    </a:p>
                  </a:txBody>
                  <a:tcPr marL="45720" marR="45720">
                    <a:lnL w="12700" cap="flat" cmpd="sng" algn="ctr">
                      <a:solidFill>
                        <a:schemeClr val="bg1"/>
                      </a:solidFill>
                      <a:prstDash val="solid"/>
                      <a:round/>
                      <a:headEnd type="none" w="med" len="med"/>
                      <a:tailEnd type="none" w="med" len="med"/>
                    </a:lnL>
                    <a:lnR w="635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2"/>
                  </a:ext>
                </a:extLst>
              </a:tr>
              <a:tr h="0">
                <a:tc>
                  <a:txBody>
                    <a:bodyPr/>
                    <a:lstStyle/>
                    <a:p>
                      <a:r>
                        <a:rPr lang="en-US" sz="1800" dirty="0">
                          <a:solidFill>
                            <a:schemeClr val="tx1"/>
                          </a:solidFill>
                          <a:latin typeface="EYInterstate Light" panose="02000506000000020004" pitchFamily="2" charset="0"/>
                        </a:rPr>
                        <a:t>Average</a:t>
                      </a:r>
                      <a:r>
                        <a:rPr lang="en-US" sz="1800" baseline="0" dirty="0">
                          <a:solidFill>
                            <a:schemeClr val="tx1"/>
                          </a:solidFill>
                          <a:latin typeface="EYInterstate Light" panose="02000506000000020004" pitchFamily="2" charset="0"/>
                        </a:rPr>
                        <a:t> annual gross receipts at or below $50,000 (for past three years)**</a:t>
                      </a:r>
                      <a:endParaRPr lang="en-US" sz="1800" dirty="0">
                        <a:solidFill>
                          <a:schemeClr val="tx1"/>
                        </a:solidFill>
                        <a:latin typeface="EYInterstate Light" panose="02000506000000020004" pitchFamily="2" charset="0"/>
                      </a:endParaRPr>
                    </a:p>
                  </a:txBody>
                  <a:tcPr marL="45720" marR="45720">
                    <a:lnL w="635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r>
                        <a:rPr lang="en-US" sz="1800" dirty="0">
                          <a:solidFill>
                            <a:schemeClr val="tx1"/>
                          </a:solidFill>
                          <a:latin typeface="EYInterstate Light" panose="02000506000000020004" pitchFamily="2" charset="0"/>
                        </a:rPr>
                        <a:t>990-N</a:t>
                      </a:r>
                    </a:p>
                  </a:txBody>
                  <a:tcPr marL="45720" marR="45720">
                    <a:lnL w="12700" cap="flat" cmpd="sng" algn="ctr">
                      <a:solidFill>
                        <a:schemeClr val="bg1"/>
                      </a:solidFill>
                      <a:prstDash val="solid"/>
                      <a:round/>
                      <a:headEnd type="none" w="med" len="med"/>
                      <a:tailEnd type="none" w="med" len="med"/>
                    </a:lnL>
                    <a:lnR w="635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3"/>
                  </a:ext>
                </a:extLst>
              </a:tr>
              <a:tr h="0">
                <a:tc>
                  <a:txBody>
                    <a:bodyPr/>
                    <a:lstStyle/>
                    <a:p>
                      <a:r>
                        <a:rPr lang="en-US" sz="1800" dirty="0">
                          <a:solidFill>
                            <a:schemeClr val="tx1"/>
                          </a:solidFill>
                          <a:latin typeface="EYInterstate Light" panose="02000506000000020004" pitchFamily="2" charset="0"/>
                        </a:rPr>
                        <a:t>Private foundations (regardless of financial status)</a:t>
                      </a:r>
                    </a:p>
                  </a:txBody>
                  <a:tcPr marL="45720" marR="45720">
                    <a:lnL w="635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a:noFill/>
                    </a:lnB>
                    <a:lnTlToBr w="12700" cmpd="sng">
                      <a:noFill/>
                      <a:prstDash val="solid"/>
                    </a:lnTlToBr>
                    <a:lnBlToTr w="12700" cmpd="sng">
                      <a:noFill/>
                      <a:prstDash val="solid"/>
                    </a:lnBlToTr>
                    <a:solidFill>
                      <a:srgbClr val="C4C4CD"/>
                    </a:solidFill>
                  </a:tcPr>
                </a:tc>
                <a:tc>
                  <a:txBody>
                    <a:bodyPr/>
                    <a:lstStyle/>
                    <a:p>
                      <a:pPr algn="ctr"/>
                      <a:r>
                        <a:rPr lang="en-US" sz="1800" dirty="0">
                          <a:solidFill>
                            <a:schemeClr val="tx1"/>
                          </a:solidFill>
                          <a:latin typeface="EYInterstate Light" panose="02000506000000020004" pitchFamily="2" charset="0"/>
                        </a:rPr>
                        <a:t>990-PF</a:t>
                      </a:r>
                    </a:p>
                  </a:txBody>
                  <a:tcPr marL="45720" marR="45720">
                    <a:lnL w="12700" cap="flat" cmpd="sng" algn="ctr">
                      <a:solidFill>
                        <a:schemeClr val="bg1"/>
                      </a:solidFill>
                      <a:prstDash val="solid"/>
                      <a:round/>
                      <a:headEnd type="none" w="med" len="med"/>
                      <a:tailEnd type="none" w="med" len="med"/>
                    </a:lnL>
                    <a:lnR w="6350">
                      <a:noFill/>
                    </a:lnR>
                    <a:lnT w="12700" cap="flat" cmpd="sng" algn="ctr">
                      <a:solidFill>
                        <a:schemeClr val="bg1"/>
                      </a:solidFill>
                      <a:prstDash val="solid"/>
                      <a:round/>
                      <a:headEnd type="none" w="med" len="med"/>
                      <a:tailEnd type="none" w="med" len="med"/>
                    </a:lnT>
                    <a:lnB w="6350">
                      <a:noFill/>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4"/>
                  </a:ext>
                </a:extLst>
              </a:tr>
            </a:tbl>
          </a:graphicData>
        </a:graphic>
      </p:graphicFrame>
      <p:sp>
        <p:nvSpPr>
          <p:cNvPr id="9" name="Rectangle 3"/>
          <p:cNvSpPr txBox="1">
            <a:spLocks noChangeArrowheads="1"/>
          </p:cNvSpPr>
          <p:nvPr/>
        </p:nvSpPr>
        <p:spPr>
          <a:xfrm>
            <a:off x="457885" y="4902348"/>
            <a:ext cx="8231188" cy="1308050"/>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
                <a:srgbClr val="27ACAA"/>
              </a:buClr>
              <a:buSzPct val="70000"/>
              <a:buFont typeface="Arial" pitchFamily="34" charset="0"/>
              <a:buNone/>
              <a:tabLst>
                <a:tab pos="228600" algn="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	*	Except for, among other organizations, private foundations, organizations that operate a hospital facility </a:t>
            </a:r>
            <a:r>
              <a:rPr kumimoji="0" lang="en-US" sz="16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rPr>
              <a:t>and certain controlling organizations defined in Section 512(b)(13), all of which need to file the full Form 990.</a:t>
            </a:r>
          </a:p>
          <a:p>
            <a:pPr marL="285750" marR="0" lvl="0" indent="-285750" algn="l" defTabSz="914400" rtl="0" eaLnBrk="1" fontAlgn="auto" latinLnBrk="0" hangingPunct="1">
              <a:lnSpc>
                <a:spcPct val="100000"/>
              </a:lnSpc>
              <a:spcBef>
                <a:spcPts val="0"/>
              </a:spcBef>
              <a:spcAft>
                <a:spcPts val="600"/>
              </a:spcAft>
              <a:buClr>
                <a:srgbClr val="27ACAA"/>
              </a:buClr>
              <a:buSzPct val="70000"/>
              <a:buFont typeface="Arial" pitchFamily="34" charset="0"/>
              <a:buNone/>
              <a:tabLst>
                <a:tab pos="228600" algn="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	**	Except for, among other organizations, supporting organizations and organizations that are ineligible to file Form 990-EZ.</a:t>
            </a:r>
          </a:p>
        </p:txBody>
      </p:sp>
      <p:sp>
        <p:nvSpPr>
          <p:cNvPr id="5" name="Rectangle 3"/>
          <p:cNvSpPr txBox="1">
            <a:spLocks noChangeArrowheads="1"/>
          </p:cNvSpPr>
          <p:nvPr/>
        </p:nvSpPr>
        <p:spPr>
          <a:xfrm>
            <a:off x="451205" y="1115727"/>
            <a:ext cx="8231188" cy="307777"/>
          </a:xfrm>
          <a:prstGeom prst="rect">
            <a:avLst/>
          </a:prstGeom>
        </p:spPr>
        <p:txBody>
          <a:bodyPr vert="horz" lIns="0" tIns="0" rIns="0" bIns="0" rtlCol="0" anchor="t" anchorCtr="0">
            <a:sp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0"/>
              </a:spcBef>
              <a:spcAft>
                <a:spcPts val="600"/>
              </a:spcAft>
              <a:buClr>
                <a:srgbClr val="27ACAA"/>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irs.gov/990filing </a:t>
            </a:r>
          </a:p>
        </p:txBody>
      </p:sp>
    </p:spTree>
    <p:extLst>
      <p:ext uri="{BB962C8B-B14F-4D97-AF65-F5344CB8AC3E}">
        <p14:creationId xmlns:p14="http://schemas.microsoft.com/office/powerpoint/2010/main" val="3032772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4A9515A-4AD4-478A-A4E0-ADFAF8554DA6}"/>
              </a:ext>
            </a:extLst>
          </p:cNvPr>
          <p:cNvGraphicFramePr>
            <a:graphicFrameLocks noChangeAspect="1"/>
          </p:cNvGraphicFramePr>
          <p:nvPr>
            <p:custDataLst>
              <p:tags r:id="rId1"/>
            </p:custDataLst>
            <p:extLst>
              <p:ext uri="{D42A27DB-BD31-4B8C-83A1-F6EECF244321}">
                <p14:modId xmlns:p14="http://schemas.microsoft.com/office/powerpoint/2010/main" val="81446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54A9515A-4AD4-478A-A4E0-ADFAF8554D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What is reported on Form 990?</a:t>
            </a:r>
          </a:p>
        </p:txBody>
      </p:sp>
      <p:sp>
        <p:nvSpPr>
          <p:cNvPr id="3" name="Content Placeholder 2"/>
          <p:cNvSpPr>
            <a:spLocks noGrp="1"/>
          </p:cNvSpPr>
          <p:nvPr>
            <p:ph idx="1"/>
          </p:nvPr>
        </p:nvSpPr>
        <p:spPr/>
        <p:txBody>
          <a:bodyPr/>
          <a:lstStyle/>
          <a:p>
            <a:r>
              <a:rPr lang="en-US" altLang="en-US" dirty="0"/>
              <a:t>Activities and operations: </a:t>
            </a:r>
          </a:p>
          <a:p>
            <a:pPr lvl="1"/>
            <a:r>
              <a:rPr lang="en-US" altLang="en-US" dirty="0"/>
              <a:t>Provides an opportunity for filers to tell their story</a:t>
            </a:r>
          </a:p>
          <a:p>
            <a:r>
              <a:rPr lang="en-US" altLang="en-US" dirty="0"/>
              <a:t>Financial information: assets, revenue and expenses</a:t>
            </a:r>
          </a:p>
          <a:p>
            <a:r>
              <a:rPr lang="en-US" altLang="en-US" dirty="0"/>
              <a:t>Compensation of officers, directors, certain key employees, certain highest-compensated employees and certain contractors</a:t>
            </a:r>
          </a:p>
          <a:p>
            <a:r>
              <a:rPr lang="en-US" altLang="en-US" dirty="0"/>
              <a:t>Relationships and transactions with related organizations and interested persons</a:t>
            </a:r>
          </a:p>
          <a:p>
            <a:r>
              <a:rPr lang="en-US" altLang="en-US" dirty="0"/>
              <a:t>Governance policies and procedures</a:t>
            </a:r>
          </a:p>
          <a:p>
            <a:r>
              <a:rPr lang="en-US" altLang="en-US" dirty="0"/>
              <a:t>Other questions regarding compliance with law and IRS filing requirements</a:t>
            </a:r>
          </a:p>
          <a:p>
            <a:r>
              <a:rPr lang="en-US" altLang="en-US" dirty="0"/>
              <a:t>Must complete 12-page core Form 990 and one or more of </a:t>
            </a:r>
            <a:br>
              <a:rPr lang="en-US" altLang="en-US" dirty="0"/>
            </a:br>
            <a:r>
              <a:rPr lang="en-US" altLang="en-US" dirty="0"/>
              <a:t>16 schedules</a:t>
            </a:r>
            <a:endParaRPr lang="en-US" dirty="0"/>
          </a:p>
        </p:txBody>
      </p:sp>
    </p:spTree>
    <p:extLst>
      <p:ext uri="{BB962C8B-B14F-4D97-AF65-F5344CB8AC3E}">
        <p14:creationId xmlns:p14="http://schemas.microsoft.com/office/powerpoint/2010/main" val="2599937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7EF784-FFBF-4691-A2F3-596DD133E8B0}"/>
              </a:ext>
            </a:extLst>
          </p:cNvPr>
          <p:cNvGraphicFramePr>
            <a:graphicFrameLocks noChangeAspect="1"/>
          </p:cNvGraphicFramePr>
          <p:nvPr>
            <p:custDataLst>
              <p:tags r:id="rId1"/>
            </p:custDataLst>
            <p:extLst>
              <p:ext uri="{D42A27DB-BD31-4B8C-83A1-F6EECF244321}">
                <p14:modId xmlns:p14="http://schemas.microsoft.com/office/powerpoint/2010/main" val="2454210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D07EF784-FFBF-4691-A2F3-596DD133E8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Form 990 schedules</a:t>
            </a:r>
          </a:p>
        </p:txBody>
      </p:sp>
      <p:sp>
        <p:nvSpPr>
          <p:cNvPr id="3" name="Content Placeholder 2"/>
          <p:cNvSpPr>
            <a:spLocks noGrp="1"/>
          </p:cNvSpPr>
          <p:nvPr>
            <p:ph idx="1"/>
          </p:nvPr>
        </p:nvSpPr>
        <p:spPr/>
        <p:txBody>
          <a:bodyPr/>
          <a:lstStyle/>
          <a:p>
            <a:r>
              <a:rPr lang="en-US" altLang="en-US" sz="1450" dirty="0"/>
              <a:t>Schedule A, </a:t>
            </a:r>
            <a:r>
              <a:rPr lang="en-US" altLang="en-US" sz="1450" i="1" dirty="0"/>
              <a:t>Public Charity Status and Public Support </a:t>
            </a:r>
            <a:r>
              <a:rPr lang="en-US" altLang="en-US" sz="1450" dirty="0"/>
              <a:t>(filed by all Section 501(c)(3) public charities)</a:t>
            </a:r>
          </a:p>
          <a:p>
            <a:r>
              <a:rPr lang="en-US" altLang="en-US" sz="1450" dirty="0"/>
              <a:t>Schedule B, </a:t>
            </a:r>
            <a:r>
              <a:rPr lang="en-US" altLang="en-US" sz="1450" i="1" dirty="0"/>
              <a:t>Schedule of Contributors</a:t>
            </a:r>
          </a:p>
          <a:p>
            <a:r>
              <a:rPr lang="en-US" altLang="en-US" sz="1450" dirty="0"/>
              <a:t>Schedule C, </a:t>
            </a:r>
            <a:r>
              <a:rPr lang="en-US" altLang="en-US" sz="1450" i="1" dirty="0"/>
              <a:t>Political Campaign and Lobbying Activities</a:t>
            </a:r>
          </a:p>
          <a:p>
            <a:r>
              <a:rPr lang="en-US" altLang="en-US" sz="1450" dirty="0"/>
              <a:t>Schedule D, </a:t>
            </a:r>
            <a:r>
              <a:rPr lang="en-US" altLang="en-US" sz="1450" i="1" dirty="0"/>
              <a:t>Supplemental Financial Statements</a:t>
            </a:r>
          </a:p>
          <a:p>
            <a:r>
              <a:rPr lang="en-US" altLang="en-US" sz="1450" dirty="0"/>
              <a:t>Schedule E, </a:t>
            </a:r>
            <a:r>
              <a:rPr lang="en-US" altLang="en-US" sz="1450" i="1" dirty="0"/>
              <a:t>Schools</a:t>
            </a:r>
          </a:p>
          <a:p>
            <a:r>
              <a:rPr lang="en-US" altLang="en-US" sz="1450" dirty="0"/>
              <a:t>Schedule F, </a:t>
            </a:r>
            <a:r>
              <a:rPr lang="en-US" altLang="en-US" sz="1450" i="1" dirty="0"/>
              <a:t>Statement of Activities Outside the United States</a:t>
            </a:r>
          </a:p>
          <a:p>
            <a:r>
              <a:rPr lang="en-US" altLang="en-US" sz="1450" dirty="0"/>
              <a:t>Schedule G, </a:t>
            </a:r>
            <a:r>
              <a:rPr lang="en-US" altLang="en-US" sz="1450" i="1" dirty="0"/>
              <a:t>Supplemental Information Regarding Fundraising or Gaming Activities</a:t>
            </a:r>
          </a:p>
          <a:p>
            <a:r>
              <a:rPr lang="en-US" altLang="en-US" sz="1450" dirty="0"/>
              <a:t>Schedule H, </a:t>
            </a:r>
            <a:r>
              <a:rPr lang="en-US" altLang="en-US" sz="1450" i="1" dirty="0"/>
              <a:t>Hospitals</a:t>
            </a:r>
          </a:p>
          <a:p>
            <a:r>
              <a:rPr lang="en-US" altLang="en-US" sz="1450" dirty="0"/>
              <a:t>Schedule I, </a:t>
            </a:r>
            <a:r>
              <a:rPr lang="en-US" altLang="en-US" sz="1450" i="1" dirty="0"/>
              <a:t>Grants or Other Assistance to Organizations, Governments and Individuals in the US</a:t>
            </a:r>
          </a:p>
          <a:p>
            <a:r>
              <a:rPr lang="en-US" altLang="en-US" sz="1450" dirty="0"/>
              <a:t>Schedule J, </a:t>
            </a:r>
            <a:r>
              <a:rPr lang="en-US" altLang="en-US" sz="1450" i="1" dirty="0"/>
              <a:t>Compensation Information</a:t>
            </a:r>
          </a:p>
          <a:p>
            <a:r>
              <a:rPr lang="en-US" altLang="en-US" sz="1450" dirty="0"/>
              <a:t>Schedule K, </a:t>
            </a:r>
            <a:r>
              <a:rPr lang="en-US" altLang="en-US" sz="1450" i="1" dirty="0"/>
              <a:t>Supplemental Information on Tax-Exempt Bonds </a:t>
            </a:r>
          </a:p>
          <a:p>
            <a:r>
              <a:rPr lang="en-US" altLang="en-US" sz="1450" dirty="0"/>
              <a:t>Schedule L, </a:t>
            </a:r>
            <a:r>
              <a:rPr lang="en-US" altLang="en-US" sz="1450" i="1" dirty="0"/>
              <a:t>Transactions with Interested Persons</a:t>
            </a:r>
          </a:p>
          <a:p>
            <a:r>
              <a:rPr lang="en-US" altLang="en-US" sz="1450" dirty="0"/>
              <a:t>Schedule M, </a:t>
            </a:r>
            <a:r>
              <a:rPr lang="en-US" altLang="en-US" sz="1450" i="1" dirty="0"/>
              <a:t>Noncash Contributions</a:t>
            </a:r>
          </a:p>
          <a:p>
            <a:r>
              <a:rPr lang="en-US" altLang="en-US" sz="1450" dirty="0"/>
              <a:t>Schedule N, </a:t>
            </a:r>
            <a:r>
              <a:rPr lang="en-US" altLang="en-US" sz="1450" i="1" dirty="0"/>
              <a:t>Liquidation, Termination, Dissolution, or Significant Disposition of Assets</a:t>
            </a:r>
          </a:p>
          <a:p>
            <a:r>
              <a:rPr lang="en-US" altLang="en-US" sz="1450" dirty="0"/>
              <a:t>Schedule O, </a:t>
            </a:r>
            <a:r>
              <a:rPr lang="en-US" altLang="en-US" sz="1450" i="1" dirty="0"/>
              <a:t>Supplemental Information to Form 990 or 990-EZ </a:t>
            </a:r>
            <a:r>
              <a:rPr lang="en-US" altLang="en-US" sz="1450" dirty="0"/>
              <a:t>(must be filed by all filers)</a:t>
            </a:r>
          </a:p>
          <a:p>
            <a:r>
              <a:rPr lang="en-US" altLang="en-US" sz="1450" dirty="0"/>
              <a:t>Schedule R, </a:t>
            </a:r>
            <a:r>
              <a:rPr lang="en-US" altLang="en-US" sz="1450" i="1" dirty="0"/>
              <a:t>Related Organizations and Unrelated Partnerships</a:t>
            </a:r>
          </a:p>
        </p:txBody>
      </p:sp>
    </p:spTree>
    <p:extLst>
      <p:ext uri="{BB962C8B-B14F-4D97-AF65-F5344CB8AC3E}">
        <p14:creationId xmlns:p14="http://schemas.microsoft.com/office/powerpoint/2010/main" val="2392306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F42E418-08A5-4C55-9BE7-84F5AB608108}"/>
              </a:ext>
            </a:extLst>
          </p:cNvPr>
          <p:cNvGraphicFramePr>
            <a:graphicFrameLocks noChangeAspect="1"/>
          </p:cNvGraphicFramePr>
          <p:nvPr>
            <p:custDataLst>
              <p:tags r:id="rId1"/>
            </p:custDataLst>
            <p:extLst>
              <p:ext uri="{D42A27DB-BD31-4B8C-83A1-F6EECF244321}">
                <p14:modId xmlns:p14="http://schemas.microsoft.com/office/powerpoint/2010/main" val="1105286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8F42E418-08A5-4C55-9BE7-84F5AB6081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990 filing </a:t>
            </a:r>
          </a:p>
        </p:txBody>
      </p:sp>
      <p:sp>
        <p:nvSpPr>
          <p:cNvPr id="3" name="Content Placeholder 2"/>
          <p:cNvSpPr>
            <a:spLocks noGrp="1"/>
          </p:cNvSpPr>
          <p:nvPr>
            <p:ph idx="1"/>
          </p:nvPr>
        </p:nvSpPr>
        <p:spPr/>
        <p:txBody>
          <a:bodyPr/>
          <a:lstStyle/>
          <a:p>
            <a:r>
              <a:rPr lang="en-US" altLang="en-US" dirty="0"/>
              <a:t>Form 990 series filing due date:</a:t>
            </a:r>
          </a:p>
          <a:p>
            <a:pPr lvl="1"/>
            <a:r>
              <a:rPr lang="en-US" altLang="en-US" dirty="0"/>
              <a:t>Fifteenth day of the fifth month after the organization’s tax year ends</a:t>
            </a:r>
          </a:p>
          <a:p>
            <a:pPr lvl="1"/>
            <a:r>
              <a:rPr lang="en-US" altLang="en-US" dirty="0"/>
              <a:t>Automatic six-month extension by filing Form 8868</a:t>
            </a:r>
          </a:p>
          <a:p>
            <a:r>
              <a:rPr lang="en-US" altLang="en-US" dirty="0"/>
              <a:t>Form 990 filed electronically</a:t>
            </a:r>
          </a:p>
        </p:txBody>
      </p:sp>
    </p:spTree>
    <p:extLst>
      <p:ext uri="{BB962C8B-B14F-4D97-AF65-F5344CB8AC3E}">
        <p14:creationId xmlns:p14="http://schemas.microsoft.com/office/powerpoint/2010/main" val="3834140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15</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I file which of the below annual returns for my organization:</a:t>
            </a:r>
          </a:p>
          <a:p>
            <a:pPr marL="0" indent="0">
              <a:buNone/>
            </a:pPr>
            <a:endParaRPr lang="en-US" dirty="0"/>
          </a:p>
          <a:p>
            <a:pPr marL="342717" indent="-342717">
              <a:buFont typeface="+mj-lt"/>
              <a:buAutoNum type="alphaUcPeriod"/>
            </a:pPr>
            <a:r>
              <a:rPr lang="en-US" dirty="0">
                <a:solidFill>
                  <a:srgbClr val="FFFFFF"/>
                </a:solidFill>
              </a:rPr>
              <a:t>Form 990</a:t>
            </a:r>
          </a:p>
          <a:p>
            <a:pPr marL="342717" indent="-342717">
              <a:buFont typeface="+mj-lt"/>
              <a:buAutoNum type="alphaUcPeriod"/>
            </a:pPr>
            <a:r>
              <a:rPr lang="en-US" dirty="0">
                <a:solidFill>
                  <a:srgbClr val="FFFFFF"/>
                </a:solidFill>
              </a:rPr>
              <a:t>Form 990-T</a:t>
            </a:r>
          </a:p>
          <a:p>
            <a:pPr marL="342717" indent="-342717">
              <a:buFont typeface="+mj-lt"/>
              <a:buAutoNum type="alphaUcPeriod"/>
            </a:pPr>
            <a:r>
              <a:rPr lang="en-US" dirty="0">
                <a:solidFill>
                  <a:srgbClr val="FFFFFF"/>
                </a:solidFill>
              </a:rPr>
              <a:t>Forms 990 and 990-T</a:t>
            </a:r>
          </a:p>
          <a:p>
            <a:pPr marL="342717" indent="-342717">
              <a:buFont typeface="+mj-lt"/>
              <a:buAutoNum type="alphaUcPeriod"/>
            </a:pPr>
            <a:r>
              <a:rPr lang="en-US" dirty="0">
                <a:solidFill>
                  <a:srgbClr val="FFFFFF"/>
                </a:solidFill>
              </a:rPr>
              <a:t>Form 990-EZ</a:t>
            </a:r>
          </a:p>
          <a:p>
            <a:pPr marL="342717" indent="-342717">
              <a:buFont typeface="+mj-lt"/>
              <a:buAutoNum type="alphaUcPeriod"/>
            </a:pPr>
            <a:r>
              <a:rPr lang="en-US" dirty="0">
                <a:solidFill>
                  <a:srgbClr val="FFFFFF"/>
                </a:solidFill>
              </a:rPr>
              <a:t>Form 990-PF</a:t>
            </a:r>
          </a:p>
          <a:p>
            <a:pPr marL="0" indent="0">
              <a:buNone/>
            </a:pPr>
            <a:endParaRPr lang="en-US" dirty="0"/>
          </a:p>
        </p:txBody>
      </p:sp>
    </p:spTree>
    <p:extLst>
      <p:ext uri="{BB962C8B-B14F-4D97-AF65-F5344CB8AC3E}">
        <p14:creationId xmlns:p14="http://schemas.microsoft.com/office/powerpoint/2010/main" val="133104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8A8C-FB5E-4898-A46C-48698155F45C}"/>
              </a:ext>
            </a:extLst>
          </p:cNvPr>
          <p:cNvSpPr>
            <a:spLocks noGrp="1"/>
          </p:cNvSpPr>
          <p:nvPr>
            <p:ph type="title"/>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298B680B-B8F6-46B0-B73D-47F9AED40FAC}"/>
              </a:ext>
            </a:extLst>
          </p:cNvPr>
          <p:cNvSpPr>
            <a:spLocks noGrp="1"/>
          </p:cNvSpPr>
          <p:nvPr>
            <p:ph idx="1"/>
          </p:nvPr>
        </p:nvSpPr>
        <p:spPr/>
        <p:txBody>
          <a:bodyPr/>
          <a:lstStyle/>
          <a:p>
            <a:r>
              <a:rPr lang="en-US" sz="1800" dirty="0"/>
              <a:t>Recognize the federal exemption standards and other federal tax considerations relevant to tax-exempt organizations</a:t>
            </a:r>
          </a:p>
          <a:p>
            <a:r>
              <a:rPr lang="en-US" sz="1800" dirty="0"/>
              <a:t>Review various tools and resources available for tax technical matters and relevant tax technical updates</a:t>
            </a:r>
          </a:p>
          <a:p>
            <a:r>
              <a:rPr lang="en-US" sz="1800" dirty="0"/>
              <a:t>Identify areas in your organization that could benefit from specific tax-planning scenarios</a:t>
            </a:r>
          </a:p>
          <a:p>
            <a:pPr marL="0" indent="0">
              <a:buNone/>
            </a:pPr>
            <a:endParaRPr lang="en-US" sz="1800" dirty="0"/>
          </a:p>
        </p:txBody>
      </p:sp>
    </p:spTree>
    <p:extLst>
      <p:ext uri="{BB962C8B-B14F-4D97-AF65-F5344CB8AC3E}">
        <p14:creationId xmlns:p14="http://schemas.microsoft.com/office/powerpoint/2010/main" val="3733150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57A1CAF-7925-43F5-8D48-FF672DFAB268}"/>
              </a:ext>
            </a:extLst>
          </p:cNvPr>
          <p:cNvGraphicFramePr>
            <a:graphicFrameLocks noChangeAspect="1"/>
          </p:cNvGraphicFramePr>
          <p:nvPr>
            <p:custDataLst>
              <p:tags r:id="rId1"/>
            </p:custDataLst>
            <p:extLst>
              <p:ext uri="{D42A27DB-BD31-4B8C-83A1-F6EECF244321}">
                <p14:modId xmlns:p14="http://schemas.microsoft.com/office/powerpoint/2010/main" val="218765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C57A1CAF-7925-43F5-8D48-FF672DFAB2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990 penalties (2022 Form)</a:t>
            </a:r>
          </a:p>
        </p:txBody>
      </p:sp>
      <p:sp>
        <p:nvSpPr>
          <p:cNvPr id="3" name="Content Placeholder 2"/>
          <p:cNvSpPr>
            <a:spLocks noGrp="1"/>
          </p:cNvSpPr>
          <p:nvPr>
            <p:ph idx="1"/>
          </p:nvPr>
        </p:nvSpPr>
        <p:spPr/>
        <p:txBody>
          <a:bodyPr/>
          <a:lstStyle/>
          <a:p>
            <a:r>
              <a:rPr lang="en-US" dirty="0"/>
              <a:t>Section 6652(c): Failure to file complete or accurate return by filing deadline may result in penalties of:</a:t>
            </a:r>
          </a:p>
          <a:p>
            <a:pPr lvl="1"/>
            <a:r>
              <a:rPr lang="en-US" dirty="0"/>
              <a:t>$20 a day, not to exceed the lesser of $11,000 or 5% of annual gross receipts</a:t>
            </a:r>
          </a:p>
          <a:p>
            <a:pPr lvl="1"/>
            <a:r>
              <a:rPr lang="en-US" dirty="0"/>
              <a:t>$110 a day, not to exceed $56,000, for organizations with gross receipts over $1,129,000</a:t>
            </a:r>
          </a:p>
          <a:p>
            <a:r>
              <a:rPr lang="en-US" dirty="0"/>
              <a:t>IRS may abate penalties if the filer shows reasonable cause for late, incomplete or inaccurate filing:</a:t>
            </a:r>
          </a:p>
          <a:p>
            <a:pPr lvl="1"/>
            <a:r>
              <a:rPr lang="en-US" dirty="0"/>
              <a:t>Form 843, </a:t>
            </a:r>
            <a:r>
              <a:rPr lang="en-US" i="1" dirty="0"/>
              <a:t>Claim for Refund and Request for Abatement</a:t>
            </a:r>
          </a:p>
          <a:p>
            <a:r>
              <a:rPr lang="en-US" dirty="0"/>
              <a:t>Section 6033(j): Exemption is automatically revoked after three years of nonfiling effective on the due date of the third year’s return.</a:t>
            </a:r>
          </a:p>
        </p:txBody>
      </p:sp>
    </p:spTree>
    <p:extLst>
      <p:ext uri="{BB962C8B-B14F-4D97-AF65-F5344CB8AC3E}">
        <p14:creationId xmlns:p14="http://schemas.microsoft.com/office/powerpoint/2010/main" val="54414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00D658C-DB55-4F99-916D-D54B84950BCD}"/>
              </a:ext>
            </a:extLst>
          </p:cNvPr>
          <p:cNvGraphicFramePr>
            <a:graphicFrameLocks noChangeAspect="1"/>
          </p:cNvGraphicFramePr>
          <p:nvPr>
            <p:custDataLst>
              <p:tags r:id="rId1"/>
            </p:custDataLst>
            <p:extLst>
              <p:ext uri="{D42A27DB-BD31-4B8C-83A1-F6EECF244321}">
                <p14:modId xmlns:p14="http://schemas.microsoft.com/office/powerpoint/2010/main" val="2801069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00D658C-DB55-4F99-916D-D54B84950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Other IRS filing obligations</a:t>
            </a:r>
          </a:p>
        </p:txBody>
      </p:sp>
      <p:sp>
        <p:nvSpPr>
          <p:cNvPr id="3" name="Content Placeholder 2"/>
          <p:cNvSpPr>
            <a:spLocks noGrp="1"/>
          </p:cNvSpPr>
          <p:nvPr>
            <p:ph idx="1"/>
          </p:nvPr>
        </p:nvSpPr>
        <p:spPr/>
        <p:txBody>
          <a:bodyPr/>
          <a:lstStyle/>
          <a:p>
            <a:r>
              <a:rPr lang="en-US" altLang="en-US" sz="1600" dirty="0"/>
              <a:t>Employment taxes:</a:t>
            </a:r>
          </a:p>
          <a:p>
            <a:pPr lvl="1"/>
            <a:r>
              <a:rPr lang="en-US" altLang="en-US" sz="1400" dirty="0"/>
              <a:t>Form 940, </a:t>
            </a:r>
            <a:r>
              <a:rPr lang="en-US" altLang="en-US" sz="1400" i="1" dirty="0"/>
              <a:t>Employer’s Annual Federal Unemployment (FUTA) Tax Return</a:t>
            </a:r>
          </a:p>
          <a:p>
            <a:pPr lvl="1"/>
            <a:r>
              <a:rPr lang="en-US" altLang="en-US" sz="1400" dirty="0"/>
              <a:t>Forms 941 and 944, </a:t>
            </a:r>
            <a:r>
              <a:rPr lang="en-US" altLang="en-US" sz="1400" i="1" dirty="0"/>
              <a:t>Employer’s Quarterly (941) </a:t>
            </a:r>
            <a:r>
              <a:rPr lang="en-US" altLang="en-US" sz="1400" dirty="0"/>
              <a:t>and </a:t>
            </a:r>
            <a:r>
              <a:rPr lang="en-US" altLang="en-US" sz="1400" i="1" dirty="0"/>
              <a:t>Annual</a:t>
            </a:r>
            <a:r>
              <a:rPr lang="en-US" altLang="en-US" sz="1400" dirty="0"/>
              <a:t> (944) </a:t>
            </a:r>
            <a:r>
              <a:rPr lang="en-US" altLang="en-US" sz="1400" i="1" dirty="0"/>
              <a:t>Federal Tax Return </a:t>
            </a:r>
          </a:p>
          <a:p>
            <a:r>
              <a:rPr lang="en-US" altLang="en-US" sz="1600" dirty="0"/>
              <a:t>Form 4720, </a:t>
            </a:r>
            <a:r>
              <a:rPr lang="en-US" sz="1600" i="1" dirty="0"/>
              <a:t>Return of Certain Excise Taxes Under Chapters 41 and 42 of the Internal Revenue Code</a:t>
            </a:r>
          </a:p>
          <a:p>
            <a:r>
              <a:rPr lang="en-US" sz="1600" dirty="0"/>
              <a:t>Form 8886, </a:t>
            </a:r>
            <a:r>
              <a:rPr lang="en-US" sz="1600" i="1" dirty="0"/>
              <a:t>Reportable Transaction Disclosure Statement</a:t>
            </a:r>
          </a:p>
          <a:p>
            <a:r>
              <a:rPr lang="en-US" altLang="en-US" sz="1600" dirty="0"/>
              <a:t>Foreign filings:</a:t>
            </a:r>
          </a:p>
          <a:p>
            <a:pPr lvl="1"/>
            <a:r>
              <a:rPr lang="en-US" altLang="en-US" sz="1400" dirty="0"/>
              <a:t>Form 926, </a:t>
            </a:r>
            <a:r>
              <a:rPr lang="en-US" altLang="en-US" sz="1400" i="1" dirty="0"/>
              <a:t>Return by a US Transferor of Property to a Foreign Corporation</a:t>
            </a:r>
          </a:p>
          <a:p>
            <a:pPr lvl="1"/>
            <a:r>
              <a:rPr lang="en-US" altLang="en-US" sz="1400" dirty="0"/>
              <a:t>Form 965, </a:t>
            </a:r>
            <a:r>
              <a:rPr lang="en-US" altLang="en-US" sz="1400" i="1" dirty="0"/>
              <a:t>Inclusion of Deferred Foreign Income Upon Transition to Participation Exemption System </a:t>
            </a:r>
          </a:p>
          <a:p>
            <a:pPr lvl="1"/>
            <a:r>
              <a:rPr lang="en-US" altLang="en-US" sz="1400" dirty="0"/>
              <a:t>Form 5471, </a:t>
            </a:r>
            <a:r>
              <a:rPr lang="en-US" altLang="en-US" sz="1400" i="1" dirty="0"/>
              <a:t>Information Return of US Persons With Respect to Certain Foreign Corporations</a:t>
            </a:r>
          </a:p>
          <a:p>
            <a:pPr lvl="1"/>
            <a:r>
              <a:rPr lang="en-US" altLang="en-US" sz="1400" dirty="0"/>
              <a:t>Form 8865, </a:t>
            </a:r>
            <a:r>
              <a:rPr lang="en-US" altLang="en-US" sz="1400" i="1" dirty="0"/>
              <a:t>Return of US Persons With Respect to Certain Foreign Partnerships</a:t>
            </a:r>
            <a:endParaRPr lang="en-US" sz="1400" i="1" dirty="0"/>
          </a:p>
          <a:p>
            <a:pPr lvl="1"/>
            <a:r>
              <a:rPr lang="en-US" altLang="en-US" sz="1400" dirty="0"/>
              <a:t>Form 8621, </a:t>
            </a:r>
            <a:r>
              <a:rPr lang="en-US" sz="1400" i="1" dirty="0"/>
              <a:t>Information Return by a Shareholder of a Passive Foreign Investment Company or Qualified Electing Fund</a:t>
            </a:r>
          </a:p>
          <a:p>
            <a:pPr lvl="1"/>
            <a:r>
              <a:rPr lang="en-US" altLang="en-US" sz="1400" dirty="0"/>
              <a:t>Form 8858, </a:t>
            </a:r>
            <a:r>
              <a:rPr lang="en-US" sz="1400" i="1" dirty="0"/>
              <a:t>Information Return of US Persons With Respect to Foreign Disregarded Entities (FDEs) and Foreign Branches </a:t>
            </a:r>
          </a:p>
          <a:p>
            <a:pPr lvl="1"/>
            <a:r>
              <a:rPr lang="en-US" altLang="en-US" sz="1400" dirty="0"/>
              <a:t>Form 5713, </a:t>
            </a:r>
            <a:r>
              <a:rPr lang="en-US" altLang="en-US" sz="1400" i="1" dirty="0"/>
              <a:t>I</a:t>
            </a:r>
            <a:r>
              <a:rPr lang="en-US" sz="1400" i="1" dirty="0"/>
              <a:t>nternational Boycott Report </a:t>
            </a:r>
          </a:p>
          <a:p>
            <a:pPr lvl="1"/>
            <a:r>
              <a:rPr lang="en-US" altLang="en-US" sz="1400" dirty="0"/>
              <a:t>Form 8975, </a:t>
            </a:r>
            <a:r>
              <a:rPr lang="en-US" altLang="en-US" sz="1400" i="1" dirty="0"/>
              <a:t>Country-by-Country Report</a:t>
            </a:r>
          </a:p>
        </p:txBody>
      </p:sp>
    </p:spTree>
    <p:extLst>
      <p:ext uri="{BB962C8B-B14F-4D97-AF65-F5344CB8AC3E}">
        <p14:creationId xmlns:p14="http://schemas.microsoft.com/office/powerpoint/2010/main" val="2950100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F2CA59D-79EA-4E57-B911-545C278C1E07}"/>
              </a:ext>
            </a:extLst>
          </p:cNvPr>
          <p:cNvGraphicFramePr>
            <a:graphicFrameLocks noChangeAspect="1"/>
          </p:cNvGraphicFramePr>
          <p:nvPr>
            <p:custDataLst>
              <p:tags r:id="rId1"/>
            </p:custDataLst>
            <p:extLst>
              <p:ext uri="{D42A27DB-BD31-4B8C-83A1-F6EECF244321}">
                <p14:modId xmlns:p14="http://schemas.microsoft.com/office/powerpoint/2010/main" val="903325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1F2CA59D-79EA-4E57-B911-545C278C1E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B0351A-7AD5-4CE6-84DA-273F01B4AB4F}"/>
              </a:ext>
            </a:extLst>
          </p:cNvPr>
          <p:cNvSpPr>
            <a:spLocks noGrp="1"/>
          </p:cNvSpPr>
          <p:nvPr>
            <p:ph type="title"/>
          </p:nvPr>
        </p:nvSpPr>
        <p:spPr/>
        <p:txBody>
          <a:bodyPr vert="horz"/>
          <a:lstStyle/>
          <a:p>
            <a:r>
              <a:rPr lang="en-US" dirty="0"/>
              <a:t>Polling question 16</a:t>
            </a:r>
          </a:p>
        </p:txBody>
      </p:sp>
      <p:sp>
        <p:nvSpPr>
          <p:cNvPr id="3" name="Content Placeholder 2">
            <a:extLst>
              <a:ext uri="{FF2B5EF4-FFF2-40B4-BE49-F238E27FC236}">
                <a16:creationId xmlns:a16="http://schemas.microsoft.com/office/drawing/2014/main" id="{570F0A91-676A-4A36-B7F6-53ED437C8285}"/>
              </a:ext>
            </a:extLst>
          </p:cNvPr>
          <p:cNvSpPr>
            <a:spLocks noGrp="1"/>
          </p:cNvSpPr>
          <p:nvPr>
            <p:ph idx="1"/>
          </p:nvPr>
        </p:nvSpPr>
        <p:spPr/>
        <p:txBody>
          <a:bodyPr/>
          <a:lstStyle/>
          <a:p>
            <a:pPr marL="0" indent="0">
              <a:buNone/>
            </a:pPr>
            <a:r>
              <a:rPr lang="en-US" dirty="0"/>
              <a:t>With respect to a Section 501(c)(3) organization’s annual Form 990 filing requirement, how many consecutive years of nonfiling will result in an automatic revocation of the organization’s tax-exempt status?</a:t>
            </a:r>
          </a:p>
          <a:p>
            <a:endParaRPr lang="en-US" dirty="0"/>
          </a:p>
          <a:p>
            <a:pPr marL="457200" indent="-457200">
              <a:buFont typeface="+mj-lt"/>
              <a:buAutoNum type="alphaUcPeriod"/>
            </a:pPr>
            <a:r>
              <a:rPr lang="en-US" dirty="0"/>
              <a:t>Five years</a:t>
            </a:r>
          </a:p>
          <a:p>
            <a:pPr marL="457200" indent="-457200">
              <a:buFont typeface="+mj-lt"/>
              <a:buAutoNum type="alphaUcPeriod"/>
            </a:pPr>
            <a:r>
              <a:rPr lang="en-US" dirty="0"/>
              <a:t>Three years</a:t>
            </a:r>
          </a:p>
          <a:p>
            <a:pPr marL="457200" indent="-457200">
              <a:buFont typeface="+mj-lt"/>
              <a:buAutoNum type="alphaUcPeriod"/>
            </a:pPr>
            <a:r>
              <a:rPr lang="en-US" dirty="0"/>
              <a:t>10 years</a:t>
            </a:r>
          </a:p>
          <a:p>
            <a:pPr marL="457200" indent="-457200">
              <a:buFont typeface="+mj-lt"/>
              <a:buAutoNum type="alphaUcPeriod"/>
            </a:pPr>
            <a:r>
              <a:rPr lang="en-US" dirty="0"/>
              <a:t>Seven years</a:t>
            </a:r>
          </a:p>
        </p:txBody>
      </p:sp>
    </p:spTree>
    <p:extLst>
      <p:ext uri="{BB962C8B-B14F-4D97-AF65-F5344CB8AC3E}">
        <p14:creationId xmlns:p14="http://schemas.microsoft.com/office/powerpoint/2010/main" val="2714974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person, library&#10;&#10;Description automatically generated">
            <a:extLst>
              <a:ext uri="{FF2B5EF4-FFF2-40B4-BE49-F238E27FC236}">
                <a16:creationId xmlns:a16="http://schemas.microsoft.com/office/drawing/2014/main" id="{83D32208-7B22-4B07-B539-268A8D91B8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32" r="5543" b="1738"/>
          <a:stretch/>
        </p:blipFill>
        <p:spPr>
          <a:xfrm>
            <a:off x="3176" y="4718"/>
            <a:ext cx="9140824" cy="6848566"/>
          </a:xfrm>
          <a:prstGeom prst="rect">
            <a:avLst/>
          </a:prstGeom>
        </p:spPr>
      </p:pic>
      <p:sp>
        <p:nvSpPr>
          <p:cNvPr id="3" name="Rectangle 2">
            <a:extLst>
              <a:ext uri="{FF2B5EF4-FFF2-40B4-BE49-F238E27FC236}">
                <a16:creationId xmlns:a16="http://schemas.microsoft.com/office/drawing/2014/main" id="{01FE2863-AB84-62DC-13CF-C95BF0296A20}"/>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14" name="Object 13" hidden="1">
            <a:extLst>
              <a:ext uri="{FF2B5EF4-FFF2-40B4-BE49-F238E27FC236}">
                <a16:creationId xmlns:a16="http://schemas.microsoft.com/office/drawing/2014/main" id="{B8C62373-E724-49AC-926C-EE25EE06B046}"/>
              </a:ext>
            </a:extLst>
          </p:cNvPr>
          <p:cNvGraphicFramePr>
            <a:graphicFrameLocks noChangeAspect="1"/>
          </p:cNvGraphicFramePr>
          <p:nvPr>
            <p:custDataLst>
              <p:tags r:id="rId1"/>
            </p:custDataLst>
            <p:extLst>
              <p:ext uri="{D42A27DB-BD31-4B8C-83A1-F6EECF244321}">
                <p14:modId xmlns:p14="http://schemas.microsoft.com/office/powerpoint/2010/main" val="3853515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4" name="Object 13" hidden="1">
                        <a:extLst>
                          <a:ext uri="{FF2B5EF4-FFF2-40B4-BE49-F238E27FC236}">
                            <a16:creationId xmlns:a16="http://schemas.microsoft.com/office/drawing/2014/main" id="{B8C62373-E724-49AC-926C-EE25EE06B04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Unrelated business income tax</a:t>
            </a:r>
            <a:endParaRPr lang="en-GB" b="0" dirty="0">
              <a:solidFill>
                <a:srgbClr val="2E2E38"/>
              </a:solidFill>
              <a:latin typeface="EYInterstate Light" panose="02000506000000020004" pitchFamily="2" charset="0"/>
            </a:endParaRPr>
          </a:p>
        </p:txBody>
      </p:sp>
      <p:sp>
        <p:nvSpPr>
          <p:cNvPr id="9" name="Slide Number Placeholder 4">
            <a:extLst>
              <a:ext uri="{FF2B5EF4-FFF2-40B4-BE49-F238E27FC236}">
                <a16:creationId xmlns:a16="http://schemas.microsoft.com/office/drawing/2014/main" id="{71AC270D-6A43-44DE-816D-D1D259272AE1}"/>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sz="800" b="0" i="0" u="none" strike="noStrike" kern="1200" cap="none" spc="0" normalizeH="0" baseline="0" noProof="0" dirty="0">
              <a:ln>
                <a:noFill/>
              </a:ln>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2E1FE7C4-27EA-D64F-411D-921C8FE4E9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821245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FFB6B5-0E51-4EE3-84D2-3B6BF4E7685E}"/>
              </a:ext>
            </a:extLst>
          </p:cNvPr>
          <p:cNvGraphicFramePr>
            <a:graphicFrameLocks noChangeAspect="1"/>
          </p:cNvGraphicFramePr>
          <p:nvPr>
            <p:custDataLst>
              <p:tags r:id="rId1"/>
            </p:custDataLst>
            <p:extLst>
              <p:ext uri="{D42A27DB-BD31-4B8C-83A1-F6EECF244321}">
                <p14:modId xmlns:p14="http://schemas.microsoft.com/office/powerpoint/2010/main" val="2299428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5FFB6B5-0E51-4EE3-84D2-3B6BF4E768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Unrelated business income tax</a:t>
            </a:r>
          </a:p>
        </p:txBody>
      </p:sp>
      <p:sp>
        <p:nvSpPr>
          <p:cNvPr id="3" name="Content Placeholder 2"/>
          <p:cNvSpPr>
            <a:spLocks noGrp="1"/>
          </p:cNvSpPr>
          <p:nvPr>
            <p:ph idx="1"/>
          </p:nvPr>
        </p:nvSpPr>
        <p:spPr/>
        <p:txBody>
          <a:bodyPr/>
          <a:lstStyle/>
          <a:p>
            <a:pPr lvl="0">
              <a:spcAft>
                <a:spcPts val="600"/>
              </a:spcAft>
            </a:pPr>
            <a:r>
              <a:rPr lang="en-US" altLang="en-US" sz="1900" dirty="0"/>
              <a:t>Sections 511 through 514</a:t>
            </a:r>
          </a:p>
          <a:p>
            <a:pPr lvl="0"/>
            <a:r>
              <a:rPr lang="en-US" altLang="en-US" sz="1900" dirty="0"/>
              <a:t>Income is generally subject to unrelated business income tax (UBIT) if:</a:t>
            </a:r>
          </a:p>
          <a:p>
            <a:pPr lvl="1"/>
            <a:r>
              <a:rPr lang="en-US" altLang="en-US" sz="1700" dirty="0"/>
              <a:t>Derived from a trade or business</a:t>
            </a:r>
          </a:p>
          <a:p>
            <a:pPr lvl="1"/>
            <a:r>
              <a:rPr lang="en-US" altLang="en-US" sz="1700" dirty="0"/>
              <a:t>Trade or business regularly carried on</a:t>
            </a:r>
          </a:p>
          <a:p>
            <a:pPr lvl="1">
              <a:spcAft>
                <a:spcPts val="600"/>
              </a:spcAft>
            </a:pPr>
            <a:r>
              <a:rPr lang="en-US" altLang="en-US" sz="1700" dirty="0"/>
              <a:t>Trade or business not substantially related to organization’s exempt purposes</a:t>
            </a:r>
          </a:p>
          <a:p>
            <a:pPr lvl="0"/>
            <a:r>
              <a:rPr lang="en-US" altLang="en-US" sz="1900" dirty="0"/>
              <a:t>Exclusions in Section 513:</a:t>
            </a:r>
          </a:p>
          <a:p>
            <a:pPr lvl="1"/>
            <a:r>
              <a:rPr lang="en-US" altLang="en-US" sz="1700" dirty="0"/>
              <a:t>Convenience of patients, employees, etc.</a:t>
            </a:r>
          </a:p>
          <a:p>
            <a:pPr lvl="1">
              <a:spcAft>
                <a:spcPts val="600"/>
              </a:spcAft>
            </a:pPr>
            <a:r>
              <a:rPr lang="en-US" altLang="en-US" sz="1700" dirty="0"/>
              <a:t>Certain hospital services</a:t>
            </a:r>
          </a:p>
          <a:p>
            <a:pPr lvl="0"/>
            <a:r>
              <a:rPr lang="en-US" altLang="en-US" sz="1900" dirty="0"/>
              <a:t>Following generally not subject to UBIT under Section 512(b) modifications:</a:t>
            </a:r>
          </a:p>
          <a:p>
            <a:pPr lvl="1"/>
            <a:r>
              <a:rPr lang="en-US" altLang="en-US" sz="1700" dirty="0"/>
              <a:t>Interest and dividends</a:t>
            </a:r>
          </a:p>
          <a:p>
            <a:pPr lvl="1"/>
            <a:r>
              <a:rPr lang="en-US" altLang="en-US" sz="1700" dirty="0"/>
              <a:t>Royalties</a:t>
            </a:r>
          </a:p>
          <a:p>
            <a:pPr lvl="1"/>
            <a:r>
              <a:rPr lang="en-US" altLang="en-US" sz="1700" dirty="0"/>
              <a:t>Rental income from real property</a:t>
            </a:r>
          </a:p>
          <a:p>
            <a:pPr lvl="1"/>
            <a:r>
              <a:rPr lang="en-US" altLang="en-US" sz="1700" dirty="0"/>
              <a:t>Gains and losses from sale of property other than inventory</a:t>
            </a:r>
            <a:endParaRPr lang="en-GB" sz="1700" dirty="0"/>
          </a:p>
        </p:txBody>
      </p:sp>
    </p:spTree>
    <p:extLst>
      <p:ext uri="{BB962C8B-B14F-4D97-AF65-F5344CB8AC3E}">
        <p14:creationId xmlns:p14="http://schemas.microsoft.com/office/powerpoint/2010/main" val="2434636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3EAD68-C0FB-4BC9-B0D3-3C9A4D133870}"/>
              </a:ext>
            </a:extLst>
          </p:cNvPr>
          <p:cNvGraphicFramePr>
            <a:graphicFrameLocks noChangeAspect="1"/>
          </p:cNvGraphicFramePr>
          <p:nvPr>
            <p:custDataLst>
              <p:tags r:id="rId1"/>
            </p:custDataLst>
            <p:extLst>
              <p:ext uri="{D42A27DB-BD31-4B8C-83A1-F6EECF244321}">
                <p14:modId xmlns:p14="http://schemas.microsoft.com/office/powerpoint/2010/main" val="2534984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63EAD68-C0FB-4BC9-B0D3-3C9A4D1338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Unrelated business income tax (cont.)</a:t>
            </a:r>
          </a:p>
        </p:txBody>
      </p:sp>
      <p:sp>
        <p:nvSpPr>
          <p:cNvPr id="3" name="Content Placeholder 2"/>
          <p:cNvSpPr>
            <a:spLocks noGrp="1"/>
          </p:cNvSpPr>
          <p:nvPr>
            <p:ph idx="1"/>
          </p:nvPr>
        </p:nvSpPr>
        <p:spPr/>
        <p:txBody>
          <a:bodyPr/>
          <a:lstStyle/>
          <a:p>
            <a:pPr lvl="0"/>
            <a:r>
              <a:rPr lang="en-US" altLang="en-US" dirty="0"/>
              <a:t>Sections 512(b)(4) and 514: Debt-financed income is generally subject to UBIT.</a:t>
            </a:r>
          </a:p>
          <a:p>
            <a:pPr lvl="0"/>
            <a:r>
              <a:rPr lang="en-US" altLang="en-US" dirty="0"/>
              <a:t>Section 512(b)(13): I</a:t>
            </a:r>
            <a:r>
              <a:rPr lang="en-US" dirty="0"/>
              <a:t>nterest, annuity, royalty or rent income from controlled organizations may be subject to UBIT.</a:t>
            </a:r>
            <a:endParaRPr lang="en-US" altLang="en-US" dirty="0"/>
          </a:p>
          <a:p>
            <a:pPr lvl="0"/>
            <a:r>
              <a:rPr lang="en-US" altLang="en-US" dirty="0"/>
              <a:t>Section </a:t>
            </a:r>
            <a:r>
              <a:rPr lang="en-US" altLang="en-US" dirty="0">
                <a:solidFill>
                  <a:srgbClr val="FFFFFF"/>
                </a:solidFill>
              </a:rPr>
              <a:t>512(c)(1): “If </a:t>
            </a:r>
            <a:r>
              <a:rPr lang="en-US" dirty="0"/>
              <a:t>a trade or business regularly carried on by a partnership of which an organization is a member is an unrelated trade or business with respect to such organization, such organization … shall include its share (whether or not distributed) of the gross income of the partnership from such unrelated trade or business …”:</a:t>
            </a:r>
          </a:p>
          <a:p>
            <a:pPr lvl="1"/>
            <a:r>
              <a:rPr lang="en-US" dirty="0"/>
              <a:t>Joint ventures</a:t>
            </a:r>
          </a:p>
          <a:p>
            <a:pPr lvl="1"/>
            <a:r>
              <a:rPr lang="en-US" dirty="0"/>
              <a:t>Investments</a:t>
            </a:r>
          </a:p>
          <a:p>
            <a:pPr lvl="0"/>
            <a:endParaRPr lang="en-GB" dirty="0"/>
          </a:p>
        </p:txBody>
      </p:sp>
    </p:spTree>
    <p:extLst>
      <p:ext uri="{BB962C8B-B14F-4D97-AF65-F5344CB8AC3E}">
        <p14:creationId xmlns:p14="http://schemas.microsoft.com/office/powerpoint/2010/main" val="2607338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D4E08F-873E-48FF-B22C-9E3D5105A785}"/>
              </a:ext>
            </a:extLst>
          </p:cNvPr>
          <p:cNvGraphicFramePr>
            <a:graphicFrameLocks noChangeAspect="1"/>
          </p:cNvGraphicFramePr>
          <p:nvPr>
            <p:custDataLst>
              <p:tags r:id="rId1"/>
            </p:custDataLst>
            <p:extLst>
              <p:ext uri="{D42A27DB-BD31-4B8C-83A1-F6EECF244321}">
                <p14:modId xmlns:p14="http://schemas.microsoft.com/office/powerpoint/2010/main" val="242882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8ED4E08F-873E-48FF-B22C-9E3D5105A7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Unrelated business income tax (cont.)</a:t>
            </a:r>
          </a:p>
        </p:txBody>
      </p:sp>
      <p:sp>
        <p:nvSpPr>
          <p:cNvPr id="3" name="Content Placeholder 2"/>
          <p:cNvSpPr>
            <a:spLocks noGrp="1"/>
          </p:cNvSpPr>
          <p:nvPr>
            <p:ph idx="1"/>
          </p:nvPr>
        </p:nvSpPr>
        <p:spPr/>
        <p:txBody>
          <a:bodyPr/>
          <a:lstStyle/>
          <a:p>
            <a:pPr lvl="0"/>
            <a:r>
              <a:rPr lang="en-US" altLang="en-US" dirty="0">
                <a:solidFill>
                  <a:srgbClr val="FFFFFF"/>
                </a:solidFill>
              </a:rPr>
              <a:t>Implications of the 2017 Tax Cuts and Jobs Act:</a:t>
            </a:r>
          </a:p>
          <a:p>
            <a:pPr lvl="1"/>
            <a:r>
              <a:rPr lang="en-US" altLang="en-US" dirty="0">
                <a:solidFill>
                  <a:srgbClr val="FFFFFF"/>
                </a:solidFill>
              </a:rPr>
              <a:t>Section 512(a)(6) added:</a:t>
            </a:r>
          </a:p>
          <a:p>
            <a:pPr lvl="2"/>
            <a:r>
              <a:rPr lang="en-US" altLang="en-US" dirty="0">
                <a:solidFill>
                  <a:srgbClr val="FFFFFF"/>
                </a:solidFill>
              </a:rPr>
              <a:t>Requires organizations operating one or more unrelated trades or businesses to compute unrelated business taxable income separately for each trade or business.</a:t>
            </a:r>
          </a:p>
          <a:p>
            <a:pPr lvl="2"/>
            <a:r>
              <a:rPr lang="en-US" altLang="en-US" dirty="0">
                <a:solidFill>
                  <a:srgbClr val="FFFFFF"/>
                </a:solidFill>
              </a:rPr>
              <a:t>An organization may take a net operating loss (NOL) </a:t>
            </a:r>
            <a:r>
              <a:rPr lang="en-US" dirty="0">
                <a:solidFill>
                  <a:srgbClr val="FFFFFF"/>
                </a:solidFill>
              </a:rPr>
              <a:t>deduction against the trade or business</a:t>
            </a:r>
            <a:r>
              <a:rPr lang="en-US" altLang="en-US" dirty="0">
                <a:solidFill>
                  <a:srgbClr val="FFFFFF"/>
                </a:solidFill>
              </a:rPr>
              <a:t> from which the loss arose.</a:t>
            </a:r>
          </a:p>
          <a:p>
            <a:pPr lvl="2"/>
            <a:r>
              <a:rPr lang="en-US" altLang="en-US" dirty="0">
                <a:solidFill>
                  <a:srgbClr val="FFFFFF"/>
                </a:solidFill>
              </a:rPr>
              <a:t>Final regulations were issued on November 19, 2020.</a:t>
            </a:r>
          </a:p>
          <a:p>
            <a:pPr lvl="1"/>
            <a:r>
              <a:rPr lang="en-GB" dirty="0">
                <a:solidFill>
                  <a:srgbClr val="FFFFFF"/>
                </a:solidFill>
              </a:rPr>
              <a:t>NOL deductions for NOLs generated post December 31, 2017, are limited to 80% of unrelated business taxable income from an unrelated trade or business for a particular tax year.</a:t>
            </a:r>
          </a:p>
          <a:p>
            <a:pPr lvl="1"/>
            <a:r>
              <a:rPr lang="en-GB" dirty="0">
                <a:solidFill>
                  <a:srgbClr val="FFFFFF"/>
                </a:solidFill>
              </a:rPr>
              <a:t>Section 512(a)(6) does not apply to NOLs generated in tax years beginning before 2018:</a:t>
            </a:r>
          </a:p>
          <a:p>
            <a:pPr lvl="2"/>
            <a:r>
              <a:rPr lang="en-GB" dirty="0">
                <a:solidFill>
                  <a:srgbClr val="FFFFFF"/>
                </a:solidFill>
              </a:rPr>
              <a:t>Pre-2018 NOLs may be applied against unrelated business taxable income from any unrelated trade or business for 20 years after the tax year in which they were generated.</a:t>
            </a:r>
          </a:p>
          <a:p>
            <a:pPr lvl="2"/>
            <a:r>
              <a:rPr lang="en-GB" dirty="0">
                <a:solidFill>
                  <a:srgbClr val="FFFFFF"/>
                </a:solidFill>
              </a:rPr>
              <a:t>The 80% limitation doesn’t apply. </a:t>
            </a:r>
          </a:p>
        </p:txBody>
      </p:sp>
    </p:spTree>
    <p:extLst>
      <p:ext uri="{BB962C8B-B14F-4D97-AF65-F5344CB8AC3E}">
        <p14:creationId xmlns:p14="http://schemas.microsoft.com/office/powerpoint/2010/main" val="1104350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18F77BA-9916-4FEE-8674-52EBCF22DAFB}"/>
              </a:ext>
            </a:extLst>
          </p:cNvPr>
          <p:cNvGraphicFramePr>
            <a:graphicFrameLocks noChangeAspect="1"/>
          </p:cNvGraphicFramePr>
          <p:nvPr>
            <p:custDataLst>
              <p:tags r:id="rId1"/>
            </p:custDataLst>
            <p:extLst>
              <p:ext uri="{D42A27DB-BD31-4B8C-83A1-F6EECF244321}">
                <p14:modId xmlns:p14="http://schemas.microsoft.com/office/powerpoint/2010/main" val="2858050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18F77BA-9916-4FEE-8674-52EBCF22DA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5E02D91-16BC-4B7C-A8A5-D156942972F6}"/>
              </a:ext>
            </a:extLst>
          </p:cNvPr>
          <p:cNvSpPr>
            <a:spLocks noGrp="1"/>
          </p:cNvSpPr>
          <p:nvPr>
            <p:ph type="title"/>
          </p:nvPr>
        </p:nvSpPr>
        <p:spPr/>
        <p:txBody>
          <a:bodyPr vert="horz"/>
          <a:lstStyle/>
          <a:p>
            <a:r>
              <a:rPr lang="en-US" dirty="0"/>
              <a:t>Polling question 17</a:t>
            </a:r>
          </a:p>
        </p:txBody>
      </p:sp>
      <p:sp>
        <p:nvSpPr>
          <p:cNvPr id="3" name="Content Placeholder 2">
            <a:extLst>
              <a:ext uri="{FF2B5EF4-FFF2-40B4-BE49-F238E27FC236}">
                <a16:creationId xmlns:a16="http://schemas.microsoft.com/office/drawing/2014/main" id="{E7BC1BF9-9306-41ED-8CDB-761C044F400E}"/>
              </a:ext>
            </a:extLst>
          </p:cNvPr>
          <p:cNvSpPr>
            <a:spLocks noGrp="1"/>
          </p:cNvSpPr>
          <p:nvPr>
            <p:ph idx="1"/>
          </p:nvPr>
        </p:nvSpPr>
        <p:spPr/>
        <p:txBody>
          <a:bodyPr/>
          <a:lstStyle/>
          <a:p>
            <a:pPr marL="0" indent="0">
              <a:buNone/>
            </a:pPr>
            <a:r>
              <a:rPr lang="en-US" dirty="0"/>
              <a:t>How many Section 512(a)(6) “silos” (i.e., </a:t>
            </a:r>
            <a:r>
              <a:rPr lang="en-US" dirty="0">
                <a:solidFill>
                  <a:srgbClr val="FFFFFF"/>
                </a:solidFill>
              </a:rPr>
              <a:t>separate unrelated trades </a:t>
            </a:r>
            <a:r>
              <a:rPr lang="en-US" dirty="0"/>
              <a:t>or businesses) did your organization report on its most recently filed Form(s) 990-T? </a:t>
            </a:r>
          </a:p>
          <a:p>
            <a:endParaRPr lang="en-US" dirty="0"/>
          </a:p>
          <a:p>
            <a:pPr marL="457200" indent="-457200">
              <a:buFont typeface="+mj-lt"/>
              <a:buAutoNum type="alphaUcPeriod"/>
            </a:pPr>
            <a:r>
              <a:rPr lang="en-US" dirty="0"/>
              <a:t>1–3</a:t>
            </a:r>
          </a:p>
          <a:p>
            <a:pPr marL="457200" indent="-457200">
              <a:buFont typeface="+mj-lt"/>
              <a:buAutoNum type="alphaUcPeriod"/>
            </a:pPr>
            <a:r>
              <a:rPr lang="en-US" dirty="0"/>
              <a:t>4–6</a:t>
            </a:r>
          </a:p>
          <a:p>
            <a:pPr marL="457200" indent="-457200">
              <a:buFont typeface="+mj-lt"/>
              <a:buAutoNum type="alphaUcPeriod"/>
            </a:pPr>
            <a:r>
              <a:rPr lang="en-US" dirty="0"/>
              <a:t>More than 6</a:t>
            </a:r>
          </a:p>
          <a:p>
            <a:pPr marL="457200" indent="-457200">
              <a:buFont typeface="+mj-lt"/>
              <a:buAutoNum type="alphaUcPeriod"/>
            </a:pPr>
            <a:r>
              <a:rPr lang="en-US" dirty="0"/>
              <a:t>Not sure</a:t>
            </a:r>
          </a:p>
        </p:txBody>
      </p:sp>
    </p:spTree>
    <p:extLst>
      <p:ext uri="{BB962C8B-B14F-4D97-AF65-F5344CB8AC3E}">
        <p14:creationId xmlns:p14="http://schemas.microsoft.com/office/powerpoint/2010/main" val="2371943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AACB3415-758E-4F34-8C23-5478E4004E94}"/>
              </a:ext>
            </a:extLst>
          </p:cNvPr>
          <p:cNvSpPr>
            <a:spLocks noGrp="1"/>
          </p:cNvSpPr>
          <p:nvPr>
            <p:ph type="title"/>
          </p:nvPr>
        </p:nvSpPr>
        <p:spPr/>
        <p:txBody>
          <a:bodyPr/>
          <a:lstStyle/>
          <a:p>
            <a:pPr defTabSz="914400">
              <a:lnSpc>
                <a:spcPts val="3400"/>
              </a:lnSpc>
              <a:defRPr/>
            </a:pPr>
            <a:r>
              <a:rPr lang="en-GB" dirty="0"/>
              <a:t>Creating connections with </a:t>
            </a:r>
            <a:r>
              <a:rPr lang="en-IN" dirty="0"/>
              <a:t>SOCIAL STYLES® </a:t>
            </a:r>
            <a:br>
              <a:rPr lang="en-IN" dirty="0"/>
            </a:br>
            <a:br>
              <a:rPr lang="en-IN" dirty="0"/>
            </a:br>
            <a:endParaRPr lang="en-GB" dirty="0"/>
          </a:p>
        </p:txBody>
      </p:sp>
      <p:sp>
        <p:nvSpPr>
          <p:cNvPr id="3" name="Rectangle 2">
            <a:extLst>
              <a:ext uri="{FF2B5EF4-FFF2-40B4-BE49-F238E27FC236}">
                <a16:creationId xmlns:a16="http://schemas.microsoft.com/office/drawing/2014/main" id="{342E93EA-DA15-4D65-A7EE-76C7F79CB08D}"/>
              </a:ext>
            </a:extLst>
          </p:cNvPr>
          <p:cNvSpPr/>
          <p:nvPr/>
        </p:nvSpPr>
        <p:spPr>
          <a:xfrm>
            <a:off x="194871" y="6294769"/>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741873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0E830-E786-45F3-996A-1348CF0060FE}"/>
              </a:ext>
            </a:extLst>
          </p:cNvPr>
          <p:cNvSpPr>
            <a:spLocks noGrp="1"/>
          </p:cNvSpPr>
          <p:nvPr>
            <p:ph type="title"/>
          </p:nvPr>
        </p:nvSpPr>
        <p:spPr/>
        <p:txBody>
          <a:bodyPr/>
          <a:lstStyle/>
          <a:p>
            <a:r>
              <a:rPr lang="en-IN" dirty="0"/>
              <a:t>Disclaimer</a:t>
            </a:r>
          </a:p>
        </p:txBody>
      </p:sp>
      <p:sp>
        <p:nvSpPr>
          <p:cNvPr id="5" name="Rectangle 4">
            <a:extLst>
              <a:ext uri="{FF2B5EF4-FFF2-40B4-BE49-F238E27FC236}">
                <a16:creationId xmlns:a16="http://schemas.microsoft.com/office/drawing/2014/main" id="{D0DF019B-A275-4871-98D5-922B3DCCF01A}"/>
              </a:ext>
            </a:extLst>
          </p:cNvPr>
          <p:cNvSpPr txBox="1">
            <a:spLocks noChangeArrowheads="1"/>
          </p:cNvSpPr>
          <p:nvPr/>
        </p:nvSpPr>
        <p:spPr>
          <a:xfrm>
            <a:off x="369652" y="1371384"/>
            <a:ext cx="8372012" cy="4947920"/>
          </a:xfrm>
          <a:prstGeom prst="rect">
            <a:avLst/>
          </a:prstGeom>
        </p:spPr>
        <p:txBody>
          <a:bodyPr/>
          <a:lstStyle>
            <a:lvl1pPr marL="180000" indent="-180000" algn="l" defTabSz="685434" rtl="0" eaLnBrk="1" latinLnBrk="0" hangingPunct="1">
              <a:spcBef>
                <a:spcPts val="0"/>
              </a:spcBef>
              <a:spcAft>
                <a:spcPts val="300"/>
              </a:spcAft>
              <a:buClr>
                <a:srgbClr val="2E2E38"/>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360000" indent="-180000" algn="l" defTabSz="685434" rtl="0" eaLnBrk="1" latinLnBrk="0" hangingPunct="1">
              <a:spcBef>
                <a:spcPts val="0"/>
              </a:spcBef>
              <a:spcAft>
                <a:spcPts val="300"/>
              </a:spcAft>
              <a:buClr>
                <a:srgbClr val="2E2E38"/>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540000" indent="-180000" algn="l" defTabSz="685434" rtl="0" eaLnBrk="1" latinLnBrk="0" hangingPunct="1">
              <a:spcBef>
                <a:spcPts val="0"/>
              </a:spcBef>
              <a:spcAft>
                <a:spcPts val="300"/>
              </a:spcAft>
              <a:buClr>
                <a:srgbClr val="2E2E38"/>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720000" indent="-180000" algn="l" defTabSz="685434" rtl="0" eaLnBrk="1" latinLnBrk="0" hangingPunct="1">
              <a:spcBef>
                <a:spcPts val="0"/>
              </a:spcBef>
              <a:spcAft>
                <a:spcPts val="300"/>
              </a:spcAft>
              <a:buClr>
                <a:srgbClr val="2E2E38"/>
              </a:buClr>
              <a:buSzPct val="70000"/>
              <a:buFont typeface="Arial" pitchFamily="34" charset="0"/>
              <a:buChar char="►"/>
              <a:defRPr sz="1200" kern="1200">
                <a:solidFill>
                  <a:schemeClr val="bg1"/>
                </a:solidFill>
                <a:latin typeface="EYInterstate Light" panose="02000506000000020004" pitchFamily="2" charset="0"/>
                <a:ea typeface="+mn-ea"/>
                <a:cs typeface="+mn-cs"/>
              </a:defRPr>
            </a:lvl4pPr>
            <a:lvl5pPr marL="900000" indent="-180000" algn="l" defTabSz="685434" rtl="0" eaLnBrk="1" latinLnBrk="0" hangingPunct="1">
              <a:spcBef>
                <a:spcPts val="0"/>
              </a:spcBef>
              <a:spcAft>
                <a:spcPts val="300"/>
              </a:spcAft>
              <a:buClr>
                <a:srgbClr val="2E2E38"/>
              </a:buClr>
              <a:buSzPct val="70000"/>
              <a:buFont typeface="Arial" pitchFamily="34" charset="0"/>
              <a:buChar char="►"/>
              <a:defRPr sz="11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339725" indent="-339725">
              <a:spcAft>
                <a:spcPts val="1200"/>
              </a:spcAft>
              <a:buClr>
                <a:schemeClr val="tx2"/>
              </a:buClr>
            </a:pPr>
            <a:r>
              <a:rPr lang="en-US" dirty="0"/>
              <a:t>The views expressed by the presenters are not necessarily those of Ernst &amp; Young LLP or other members of the global EY organization.</a:t>
            </a:r>
          </a:p>
          <a:p>
            <a:pPr marL="339725" indent="-339725">
              <a:spcAft>
                <a:spcPts val="1200"/>
              </a:spcAft>
              <a:buClr>
                <a:schemeClr val="tx2"/>
              </a:buClr>
            </a:pPr>
            <a:r>
              <a:rPr lang="en-US" dirty="0"/>
              <a:t>These slides are for educational purposes only and are not intended to be relied upon as accounting, tax or other professional advice. Please refer to your advisors for specific advice.</a:t>
            </a:r>
          </a:p>
          <a:p>
            <a:pPr>
              <a:spcAft>
                <a:spcPts val="1200"/>
              </a:spcAft>
            </a:pPr>
            <a:endParaRPr lang="en-US" dirty="0"/>
          </a:p>
        </p:txBody>
      </p:sp>
      <p:sp>
        <p:nvSpPr>
          <p:cNvPr id="2" name="Rectangle 1">
            <a:extLst>
              <a:ext uri="{FF2B5EF4-FFF2-40B4-BE49-F238E27FC236}">
                <a16:creationId xmlns:a16="http://schemas.microsoft.com/office/drawing/2014/main" id="{6B115367-F93A-35C2-70F4-E872A5E26565}"/>
              </a:ext>
            </a:extLst>
          </p:cNvPr>
          <p:cNvSpPr/>
          <p:nvPr/>
        </p:nvSpPr>
        <p:spPr>
          <a:xfrm>
            <a:off x="2442771" y="6360667"/>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17233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2</a:t>
            </a:r>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GB" dirty="0"/>
              <a:t>What is the most pressing matter likely to impact your organization? </a:t>
            </a:r>
          </a:p>
          <a:p>
            <a:pPr marL="0" indent="0">
              <a:buNone/>
            </a:pPr>
            <a:endParaRPr lang="en-GB" dirty="0"/>
          </a:p>
          <a:p>
            <a:pPr marL="457200" indent="-457200">
              <a:buFont typeface="+mj-lt"/>
              <a:buAutoNum type="alphaUcPeriod"/>
            </a:pPr>
            <a:r>
              <a:rPr lang="en-US" dirty="0"/>
              <a:t>New legislation</a:t>
            </a:r>
          </a:p>
          <a:p>
            <a:pPr marL="457200" indent="-457200">
              <a:buFont typeface="+mj-lt"/>
              <a:buAutoNum type="alphaUcPeriod"/>
            </a:pPr>
            <a:r>
              <a:rPr lang="en-US" dirty="0"/>
              <a:t>IRS and/or state and local examinations </a:t>
            </a:r>
          </a:p>
          <a:p>
            <a:pPr marL="457200" indent="-457200">
              <a:buFont typeface="+mj-lt"/>
              <a:buAutoNum type="alphaUcPeriod"/>
            </a:pPr>
            <a:r>
              <a:rPr lang="en-US" dirty="0"/>
              <a:t>Remote workforce</a:t>
            </a:r>
          </a:p>
          <a:p>
            <a:pPr marL="457200" indent="-457200">
              <a:buFont typeface="+mj-lt"/>
              <a:buAutoNum type="alphaUcPeriod"/>
            </a:pPr>
            <a:r>
              <a:rPr lang="en-US" dirty="0"/>
              <a:t>Other (answer poll and provide example in chat)</a:t>
            </a:r>
          </a:p>
          <a:p>
            <a:pPr marL="457200" indent="-457200">
              <a:buFont typeface="+mj-lt"/>
              <a:buAutoNum type="alphaUcPeriod"/>
            </a:pPr>
            <a:r>
              <a:rPr lang="en-US" dirty="0"/>
              <a:t>Not applicable (EY, faculty, alumni, other)</a:t>
            </a:r>
          </a:p>
          <a:p>
            <a:pPr marL="0" indent="0">
              <a:buNone/>
            </a:pPr>
            <a:endParaRPr lang="en-US" dirty="0"/>
          </a:p>
        </p:txBody>
      </p:sp>
    </p:spTree>
    <p:extLst>
      <p:ext uri="{BB962C8B-B14F-4D97-AF65-F5344CB8AC3E}">
        <p14:creationId xmlns:p14="http://schemas.microsoft.com/office/powerpoint/2010/main" val="3581682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Course objectives</a:t>
            </a:r>
          </a:p>
        </p:txBody>
      </p:sp>
      <p:sp>
        <p:nvSpPr>
          <p:cNvPr id="17" name="Rectangle 16">
            <a:extLst>
              <a:ext uri="{FF2B5EF4-FFF2-40B4-BE49-F238E27FC236}">
                <a16:creationId xmlns:a16="http://schemas.microsoft.com/office/drawing/2014/main" id="{F60DF313-FB21-414B-BFB9-59C3BCC1D979}"/>
              </a:ext>
            </a:extLst>
          </p:cNvPr>
          <p:cNvSpPr/>
          <p:nvPr/>
        </p:nvSpPr>
        <p:spPr>
          <a:xfrm>
            <a:off x="457200" y="3877670"/>
            <a:ext cx="8321040" cy="100584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8" name="Rectangle 17">
            <a:extLst>
              <a:ext uri="{FF2B5EF4-FFF2-40B4-BE49-F238E27FC236}">
                <a16:creationId xmlns:a16="http://schemas.microsoft.com/office/drawing/2014/main" id="{981C9494-42D5-4D0E-B8FF-89693B10BC9A}"/>
              </a:ext>
            </a:extLst>
          </p:cNvPr>
          <p:cNvSpPr/>
          <p:nvPr/>
        </p:nvSpPr>
        <p:spPr>
          <a:xfrm>
            <a:off x="457200" y="2640431"/>
            <a:ext cx="8321040" cy="100584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9" name="Rectangle 18">
            <a:extLst>
              <a:ext uri="{FF2B5EF4-FFF2-40B4-BE49-F238E27FC236}">
                <a16:creationId xmlns:a16="http://schemas.microsoft.com/office/drawing/2014/main" id="{4D034B32-F330-4AD4-8836-9FB339873454}"/>
              </a:ext>
            </a:extLst>
          </p:cNvPr>
          <p:cNvSpPr/>
          <p:nvPr/>
        </p:nvSpPr>
        <p:spPr>
          <a:xfrm>
            <a:off x="459858" y="1433344"/>
            <a:ext cx="8321040" cy="100584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0" name="Rectangle 19"/>
          <p:cNvSpPr/>
          <p:nvPr/>
        </p:nvSpPr>
        <p:spPr>
          <a:xfrm>
            <a:off x="734916" y="1684208"/>
            <a:ext cx="7564981" cy="41423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defTabSz="723900">
              <a:spcAft>
                <a:spcPts val="600"/>
              </a:spcAft>
              <a:buClr>
                <a:srgbClr val="27ACAA"/>
              </a:buClr>
              <a:buSzPct val="70000"/>
              <a:defRPr/>
            </a:pPr>
            <a:r>
              <a:rPr kumimoji="0" lang="en-US" sz="2200" b="0" i="0" u="none" strike="noStrike" kern="1200" cap="none" spc="0" normalizeH="0" baseline="0" noProof="0" dirty="0">
                <a:ln>
                  <a:noFill/>
                </a:ln>
                <a:solidFill>
                  <a:srgbClr val="2E2E38"/>
                </a:solidFill>
                <a:effectLst/>
                <a:uLnTx/>
                <a:uFillTx/>
                <a:latin typeface="EYInterstate Light"/>
                <a:ea typeface="+mn-ea"/>
                <a:cs typeface="+mn-cs"/>
              </a:rPr>
              <a:t>Define</a:t>
            </a:r>
            <a:r>
              <a:rPr kumimoji="0" lang="en-IN" sz="2200" b="0" i="0" u="none" strike="noStrike" kern="1200" cap="none" spc="0" normalizeH="0" baseline="0" noProof="0" dirty="0">
                <a:ln>
                  <a:noFill/>
                </a:ln>
                <a:solidFill>
                  <a:srgbClr val="2E2E38"/>
                </a:solidFill>
                <a:effectLst/>
                <a:uLnTx/>
                <a:uFillTx/>
                <a:latin typeface="EYInterstate Light"/>
                <a:ea typeface="+mn-ea"/>
                <a:cs typeface="+mn-cs"/>
              </a:rPr>
              <a:t> SOCIAL STYLES</a:t>
            </a:r>
            <a:r>
              <a:rPr lang="en-IN" sz="2400" baseline="30000" dirty="0">
                <a:solidFill>
                  <a:srgbClr val="2E2E38"/>
                </a:solidFill>
              </a:rPr>
              <a:t>®</a:t>
            </a:r>
            <a:r>
              <a:rPr kumimoji="0" lang="en-IN" sz="2200" b="0" i="0" u="none" strike="noStrike" kern="1200" cap="none" spc="0" normalizeH="0" baseline="0" noProof="0" dirty="0">
                <a:ln>
                  <a:noFill/>
                </a:ln>
                <a:solidFill>
                  <a:srgbClr val="2E2E38"/>
                </a:solidFill>
                <a:effectLst/>
                <a:uLnTx/>
                <a:uFillTx/>
                <a:latin typeface="EYInterstate Light"/>
                <a:ea typeface="+mn-ea"/>
                <a:cs typeface="+mn-cs"/>
              </a:rPr>
              <a:t> and discuss why they are important</a:t>
            </a:r>
            <a:endParaRPr kumimoji="0" lang="en-IN" sz="22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21" name="Rectangle 20"/>
          <p:cNvSpPr/>
          <p:nvPr/>
        </p:nvSpPr>
        <p:spPr>
          <a:xfrm>
            <a:off x="731520" y="2870877"/>
            <a:ext cx="7440439" cy="36818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IN" sz="2200" b="0" i="0" u="none" strike="noStrike" kern="1200" cap="none" spc="0" normalizeH="0" baseline="0" noProof="0" dirty="0">
                <a:ln>
                  <a:noFill/>
                </a:ln>
                <a:solidFill>
                  <a:srgbClr val="2E2E38"/>
                </a:solidFill>
                <a:effectLst/>
                <a:uLnTx/>
                <a:uFillTx/>
                <a:latin typeface="EYInterstate Light"/>
                <a:ea typeface="+mn-ea"/>
                <a:cs typeface="+mn-cs"/>
              </a:rPr>
              <a:t>Discuss Versatility and how to flex to others</a:t>
            </a:r>
          </a:p>
        </p:txBody>
      </p:sp>
      <p:sp>
        <p:nvSpPr>
          <p:cNvPr id="23" name="Rectangle 22">
            <a:extLst>
              <a:ext uri="{FF2B5EF4-FFF2-40B4-BE49-F238E27FC236}">
                <a16:creationId xmlns:a16="http://schemas.microsoft.com/office/drawing/2014/main" id="{DDF1BEDA-DA7D-4AC7-BA4E-60BE121482D4}"/>
              </a:ext>
            </a:extLst>
          </p:cNvPr>
          <p:cNvSpPr/>
          <p:nvPr/>
        </p:nvSpPr>
        <p:spPr>
          <a:xfrm>
            <a:off x="401108" y="1433344"/>
            <a:ext cx="164736" cy="100584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6" name="Rectangle 25">
            <a:extLst>
              <a:ext uri="{FF2B5EF4-FFF2-40B4-BE49-F238E27FC236}">
                <a16:creationId xmlns:a16="http://schemas.microsoft.com/office/drawing/2014/main" id="{8C17221C-A34F-462A-A87E-CA3380815599}"/>
              </a:ext>
            </a:extLst>
          </p:cNvPr>
          <p:cNvSpPr/>
          <p:nvPr/>
        </p:nvSpPr>
        <p:spPr>
          <a:xfrm>
            <a:off x="384048" y="2651760"/>
            <a:ext cx="164736" cy="100584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1" name="Rectangle 30">
            <a:extLst>
              <a:ext uri="{FF2B5EF4-FFF2-40B4-BE49-F238E27FC236}">
                <a16:creationId xmlns:a16="http://schemas.microsoft.com/office/drawing/2014/main" id="{3A58CB58-B6F0-4895-968A-88BD54FE8872}"/>
              </a:ext>
            </a:extLst>
          </p:cNvPr>
          <p:cNvSpPr/>
          <p:nvPr/>
        </p:nvSpPr>
        <p:spPr>
          <a:xfrm>
            <a:off x="393517" y="3888284"/>
            <a:ext cx="164736" cy="100584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7" name="Rectangle 26">
            <a:extLst>
              <a:ext uri="{FF2B5EF4-FFF2-40B4-BE49-F238E27FC236}">
                <a16:creationId xmlns:a16="http://schemas.microsoft.com/office/drawing/2014/main" id="{EDA22414-E72B-4901-92DC-95DD70AA1149}"/>
              </a:ext>
            </a:extLst>
          </p:cNvPr>
          <p:cNvSpPr/>
          <p:nvPr/>
        </p:nvSpPr>
        <p:spPr>
          <a:xfrm>
            <a:off x="731520" y="4082606"/>
            <a:ext cx="8018963" cy="95813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defTabSz="723900">
              <a:spcAft>
                <a:spcPts val="600"/>
              </a:spcAft>
              <a:buClr>
                <a:srgbClr val="27ACAA"/>
              </a:buClr>
              <a:buSzPct val="70000"/>
              <a:defRPr/>
            </a:pPr>
            <a:r>
              <a:rPr lang="en-IN" sz="2200" dirty="0">
                <a:solidFill>
                  <a:srgbClr val="2E2E38"/>
                </a:solidFill>
              </a:rPr>
              <a:t>Practice applying SOCIAL STYLES</a:t>
            </a:r>
            <a:r>
              <a:rPr lang="en-IN" sz="2400" baseline="30000" dirty="0">
                <a:solidFill>
                  <a:srgbClr val="2E2E38"/>
                </a:solidFill>
              </a:rPr>
              <a:t>®</a:t>
            </a:r>
            <a:r>
              <a:rPr lang="en-IN" sz="2400" dirty="0">
                <a:solidFill>
                  <a:srgbClr val="2E2E38"/>
                </a:solidFill>
              </a:rPr>
              <a:t> </a:t>
            </a:r>
            <a:r>
              <a:rPr lang="en-IN" sz="2200" dirty="0">
                <a:solidFill>
                  <a:srgbClr val="2E2E38"/>
                </a:solidFill>
              </a:rPr>
              <a:t>and versatility to improve your interpersonal effectiveness</a:t>
            </a:r>
          </a:p>
        </p:txBody>
      </p:sp>
      <p:sp>
        <p:nvSpPr>
          <p:cNvPr id="3" name="Rectangle 2">
            <a:extLst>
              <a:ext uri="{FF2B5EF4-FFF2-40B4-BE49-F238E27FC236}">
                <a16:creationId xmlns:a16="http://schemas.microsoft.com/office/drawing/2014/main" id="{8A59E5D5-476F-202D-D758-42750C6C044A}"/>
              </a:ext>
            </a:extLst>
          </p:cNvPr>
          <p:cNvSpPr/>
          <p:nvPr/>
        </p:nvSpPr>
        <p:spPr>
          <a:xfrm>
            <a:off x="2273292" y="6294768"/>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4203408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dirty="0"/>
              <a:t>What is SOCIAL STYLE</a:t>
            </a:r>
            <a:r>
              <a:rPr lang="en-IN" dirty="0"/>
              <a:t>®</a:t>
            </a:r>
            <a:r>
              <a:rPr lang="en-US" dirty="0"/>
              <a:t>?</a:t>
            </a:r>
          </a:p>
        </p:txBody>
      </p:sp>
      <p:sp>
        <p:nvSpPr>
          <p:cNvPr id="79874" name="Rectangle 3"/>
          <p:cNvSpPr>
            <a:spLocks noGrp="1" noChangeArrowheads="1"/>
          </p:cNvSpPr>
          <p:nvPr>
            <p:ph idx="1"/>
          </p:nvPr>
        </p:nvSpPr>
        <p:spPr/>
        <p:txBody>
          <a:bodyPr/>
          <a:lstStyle/>
          <a:p>
            <a:pPr>
              <a:spcAft>
                <a:spcPts val="600"/>
              </a:spcAft>
            </a:pPr>
            <a:r>
              <a:rPr lang="en-US" dirty="0"/>
              <a:t>A model for understanding people’s behavioral styles and using this information to interact more effectively with others</a:t>
            </a:r>
          </a:p>
          <a:p>
            <a:pPr>
              <a:spcAft>
                <a:spcPts val="600"/>
              </a:spcAft>
            </a:pPr>
            <a:r>
              <a:rPr lang="en-US" dirty="0"/>
              <a:t>The pattern of behavior that people tend to use in their interactions with others</a:t>
            </a:r>
          </a:p>
          <a:p>
            <a:pPr>
              <a:spcAft>
                <a:spcPts val="600"/>
              </a:spcAft>
            </a:pPr>
            <a:r>
              <a:rPr lang="en-US" dirty="0"/>
              <a:t>Determined by observable behaviors, verbal and nonverbal, that </a:t>
            </a:r>
            <a:br>
              <a:rPr lang="en-US" dirty="0"/>
            </a:br>
            <a:r>
              <a:rPr lang="en-US" dirty="0"/>
              <a:t>co-workers and team members experience as typical of a person’s behavior</a:t>
            </a:r>
          </a:p>
          <a:p>
            <a:pPr>
              <a:spcAft>
                <a:spcPts val="600"/>
              </a:spcAft>
            </a:pPr>
            <a:r>
              <a:rPr lang="en-US" dirty="0"/>
              <a:t>Basically, SOCIAL STYLE</a:t>
            </a:r>
            <a:r>
              <a:rPr lang="en-IN" dirty="0"/>
              <a:t>® </a:t>
            </a:r>
            <a:r>
              <a:rPr lang="en-US" dirty="0"/>
              <a:t>is how we interact with others</a:t>
            </a:r>
          </a:p>
        </p:txBody>
      </p:sp>
      <p:sp>
        <p:nvSpPr>
          <p:cNvPr id="2" name="Rectangle 1">
            <a:extLst>
              <a:ext uri="{FF2B5EF4-FFF2-40B4-BE49-F238E27FC236}">
                <a16:creationId xmlns:a16="http://schemas.microsoft.com/office/drawing/2014/main" id="{C90F222B-EDF6-D0C2-8F65-AF439D9ADC7C}"/>
              </a:ext>
            </a:extLst>
          </p:cNvPr>
          <p:cNvSpPr/>
          <p:nvPr/>
        </p:nvSpPr>
        <p:spPr>
          <a:xfrm>
            <a:off x="2137971" y="6294768"/>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Why is SOCIAL STYLE</a:t>
            </a:r>
            <a:r>
              <a:rPr lang="en-IN" dirty="0"/>
              <a:t>® </a:t>
            </a:r>
            <a:r>
              <a:rPr lang="en-US" dirty="0"/>
              <a:t>valuable?</a:t>
            </a:r>
          </a:p>
        </p:txBody>
      </p:sp>
      <p:sp>
        <p:nvSpPr>
          <p:cNvPr id="5" name="Content Placeholder 4"/>
          <p:cNvSpPr>
            <a:spLocks noGrp="1"/>
          </p:cNvSpPr>
          <p:nvPr>
            <p:ph idx="1"/>
          </p:nvPr>
        </p:nvSpPr>
        <p:spPr/>
        <p:txBody>
          <a:bodyPr/>
          <a:lstStyle/>
          <a:p>
            <a:pPr>
              <a:spcAft>
                <a:spcPts val="600"/>
              </a:spcAft>
            </a:pPr>
            <a:r>
              <a:rPr lang="en-US" dirty="0"/>
              <a:t>Knowing how people typically behave allows you to predict their behavior in future situations.</a:t>
            </a:r>
          </a:p>
          <a:p>
            <a:pPr>
              <a:spcAft>
                <a:spcPts val="600"/>
              </a:spcAft>
            </a:pPr>
            <a:r>
              <a:rPr lang="en-US" dirty="0"/>
              <a:t>You build better relationships by adjusting your style in response to different people and situations.</a:t>
            </a:r>
          </a:p>
          <a:p>
            <a:pPr>
              <a:spcAft>
                <a:spcPts val="600"/>
              </a:spcAft>
            </a:pPr>
            <a:r>
              <a:rPr lang="en-US" dirty="0"/>
              <a:t>The population is evenly divided among the four styles — 75% of the population has a style different from you.</a:t>
            </a:r>
          </a:p>
          <a:p>
            <a:pPr>
              <a:spcAft>
                <a:spcPts val="600"/>
              </a:spcAft>
            </a:pPr>
            <a:endParaRPr lang="en-US" dirty="0"/>
          </a:p>
        </p:txBody>
      </p:sp>
      <p:sp>
        <p:nvSpPr>
          <p:cNvPr id="2" name="Rectangle 1">
            <a:extLst>
              <a:ext uri="{FF2B5EF4-FFF2-40B4-BE49-F238E27FC236}">
                <a16:creationId xmlns:a16="http://schemas.microsoft.com/office/drawing/2014/main" id="{916853E7-2B62-3E75-A825-7E173280995F}"/>
              </a:ext>
            </a:extLst>
          </p:cNvPr>
          <p:cNvSpPr/>
          <p:nvPr/>
        </p:nvSpPr>
        <p:spPr>
          <a:xfrm>
            <a:off x="2023671" y="6294768"/>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Assertiveness</a:t>
            </a:r>
          </a:p>
        </p:txBody>
      </p:sp>
      <p:sp>
        <p:nvSpPr>
          <p:cNvPr id="5" name="Content Placeholder 4"/>
          <p:cNvSpPr>
            <a:spLocks noGrp="1"/>
          </p:cNvSpPr>
          <p:nvPr>
            <p:ph idx="1"/>
          </p:nvPr>
        </p:nvSpPr>
        <p:spPr/>
        <p:txBody>
          <a:bodyPr/>
          <a:lstStyle/>
          <a:p>
            <a:pPr>
              <a:spcAft>
                <a:spcPts val="600"/>
              </a:spcAft>
            </a:pPr>
            <a:r>
              <a:rPr lang="en-US" dirty="0"/>
              <a:t>A dimension of behavior that measures the degree to which others perceive a person as tending to ask or tell in interactions with others</a:t>
            </a:r>
          </a:p>
          <a:p>
            <a:pPr>
              <a:spcAft>
                <a:spcPts val="600"/>
              </a:spcAft>
            </a:pPr>
            <a:r>
              <a:rPr lang="en-US" dirty="0"/>
              <a:t>An indicator of how forcefully a person presents him or herself when interacting with others</a:t>
            </a:r>
          </a:p>
          <a:p>
            <a:pPr>
              <a:spcAft>
                <a:spcPts val="600"/>
              </a:spcAft>
            </a:pPr>
            <a:endParaRPr lang="en-US" dirty="0"/>
          </a:p>
        </p:txBody>
      </p:sp>
      <p:sp>
        <p:nvSpPr>
          <p:cNvPr id="7" name="Text Box 6">
            <a:extLst>
              <a:ext uri="{FF2B5EF4-FFF2-40B4-BE49-F238E27FC236}">
                <a16:creationId xmlns:a16="http://schemas.microsoft.com/office/drawing/2014/main" id="{0068E96C-130D-4125-9FB4-895472027DE7}"/>
              </a:ext>
            </a:extLst>
          </p:cNvPr>
          <p:cNvSpPr txBox="1">
            <a:spLocks noChangeArrowheads="1"/>
          </p:cNvSpPr>
          <p:nvPr/>
        </p:nvSpPr>
        <p:spPr bwMode="gray">
          <a:xfrm>
            <a:off x="2704571" y="3137628"/>
            <a:ext cx="2133600" cy="563564"/>
          </a:xfrm>
          <a:prstGeom prst="rect">
            <a:avLst/>
          </a:prstGeom>
          <a:noFill/>
          <a:ln w="9525">
            <a:noFill/>
            <a:miter lim="800000"/>
            <a:headEnd/>
            <a:tailEnd/>
          </a:ln>
        </p:spPr>
        <p:txBody>
          <a:bodyPr>
            <a:spAutoFit/>
          </a:bodyPr>
          <a:lstStyle/>
          <a:p>
            <a:pPr eaLnBrk="0" hangingPunct="0">
              <a:lnSpc>
                <a:spcPct val="85000"/>
              </a:lnSpc>
            </a:pPr>
            <a:r>
              <a:rPr lang="en-US" altLang="en-US" dirty="0">
                <a:solidFill>
                  <a:schemeClr val="bg1"/>
                </a:solidFill>
              </a:rPr>
              <a:t>Asking with</a:t>
            </a:r>
            <a:br>
              <a:rPr lang="en-US" altLang="en-US" dirty="0">
                <a:solidFill>
                  <a:schemeClr val="bg1"/>
                </a:solidFill>
              </a:rPr>
            </a:br>
            <a:r>
              <a:rPr lang="en-US" altLang="en-US" dirty="0">
                <a:solidFill>
                  <a:schemeClr val="bg1"/>
                </a:solidFill>
              </a:rPr>
              <a:t>some telling</a:t>
            </a:r>
          </a:p>
        </p:txBody>
      </p:sp>
      <p:sp>
        <p:nvSpPr>
          <p:cNvPr id="8" name="Text Box 7">
            <a:extLst>
              <a:ext uri="{FF2B5EF4-FFF2-40B4-BE49-F238E27FC236}">
                <a16:creationId xmlns:a16="http://schemas.microsoft.com/office/drawing/2014/main" id="{D2F0402A-CF85-440B-A176-7D03FEC5E70E}"/>
              </a:ext>
            </a:extLst>
          </p:cNvPr>
          <p:cNvSpPr txBox="1">
            <a:spLocks noChangeArrowheads="1"/>
          </p:cNvSpPr>
          <p:nvPr/>
        </p:nvSpPr>
        <p:spPr bwMode="gray">
          <a:xfrm>
            <a:off x="5833534" y="3151916"/>
            <a:ext cx="825500" cy="563564"/>
          </a:xfrm>
          <a:prstGeom prst="rect">
            <a:avLst/>
          </a:prstGeom>
          <a:noFill/>
          <a:ln w="9525">
            <a:noFill/>
            <a:miter lim="800000"/>
            <a:headEnd/>
            <a:tailEnd/>
          </a:ln>
        </p:spPr>
        <p:txBody>
          <a:bodyPr wrap="none">
            <a:spAutoFit/>
          </a:bodyPr>
          <a:lstStyle/>
          <a:p>
            <a:pPr eaLnBrk="0" hangingPunct="0">
              <a:lnSpc>
                <a:spcPct val="85000"/>
              </a:lnSpc>
            </a:pPr>
            <a:r>
              <a:rPr lang="en-US" altLang="en-US" dirty="0">
                <a:solidFill>
                  <a:schemeClr val="bg1"/>
                </a:solidFill>
              </a:rPr>
              <a:t>More</a:t>
            </a:r>
            <a:br>
              <a:rPr lang="en-US" altLang="en-US" dirty="0">
                <a:solidFill>
                  <a:schemeClr val="bg1"/>
                </a:solidFill>
              </a:rPr>
            </a:br>
            <a:r>
              <a:rPr lang="en-US" altLang="en-US" dirty="0">
                <a:solidFill>
                  <a:schemeClr val="bg1"/>
                </a:solidFill>
              </a:rPr>
              <a:t>telling</a:t>
            </a:r>
          </a:p>
        </p:txBody>
      </p:sp>
      <p:sp>
        <p:nvSpPr>
          <p:cNvPr id="9" name="Text Box 8">
            <a:extLst>
              <a:ext uri="{FF2B5EF4-FFF2-40B4-BE49-F238E27FC236}">
                <a16:creationId xmlns:a16="http://schemas.microsoft.com/office/drawing/2014/main" id="{2CDF52DB-F169-4E42-B771-65BBA4333919}"/>
              </a:ext>
            </a:extLst>
          </p:cNvPr>
          <p:cNvSpPr txBox="1">
            <a:spLocks noChangeArrowheads="1"/>
          </p:cNvSpPr>
          <p:nvPr/>
        </p:nvSpPr>
        <p:spPr bwMode="gray">
          <a:xfrm>
            <a:off x="2137834" y="5345844"/>
            <a:ext cx="850900" cy="563564"/>
          </a:xfrm>
          <a:prstGeom prst="rect">
            <a:avLst/>
          </a:prstGeom>
          <a:noFill/>
          <a:ln w="9525">
            <a:noFill/>
            <a:miter lim="800000"/>
            <a:headEnd/>
            <a:tailEnd/>
          </a:ln>
        </p:spPr>
        <p:txBody>
          <a:bodyPr wrap="none">
            <a:spAutoFit/>
          </a:bodyPr>
          <a:lstStyle/>
          <a:p>
            <a:pPr eaLnBrk="0" hangingPunct="0">
              <a:lnSpc>
                <a:spcPct val="85000"/>
              </a:lnSpc>
            </a:pPr>
            <a:r>
              <a:rPr lang="en-US" altLang="en-US" dirty="0">
                <a:solidFill>
                  <a:schemeClr val="bg1"/>
                </a:solidFill>
              </a:rPr>
              <a:t>More</a:t>
            </a:r>
          </a:p>
          <a:p>
            <a:pPr eaLnBrk="0" hangingPunct="0">
              <a:lnSpc>
                <a:spcPct val="85000"/>
              </a:lnSpc>
            </a:pPr>
            <a:r>
              <a:rPr lang="en-US" altLang="en-US" dirty="0">
                <a:solidFill>
                  <a:schemeClr val="bg1"/>
                </a:solidFill>
              </a:rPr>
              <a:t>asking</a:t>
            </a:r>
          </a:p>
        </p:txBody>
      </p:sp>
      <p:sp>
        <p:nvSpPr>
          <p:cNvPr id="10" name="Text Box 9">
            <a:extLst>
              <a:ext uri="{FF2B5EF4-FFF2-40B4-BE49-F238E27FC236}">
                <a16:creationId xmlns:a16="http://schemas.microsoft.com/office/drawing/2014/main" id="{15D73DDD-43A5-4852-8C5F-E48A9717F4D6}"/>
              </a:ext>
            </a:extLst>
          </p:cNvPr>
          <p:cNvSpPr txBox="1">
            <a:spLocks noChangeArrowheads="1"/>
          </p:cNvSpPr>
          <p:nvPr/>
        </p:nvSpPr>
        <p:spPr bwMode="gray">
          <a:xfrm>
            <a:off x="3971396" y="5358544"/>
            <a:ext cx="2238375" cy="563564"/>
          </a:xfrm>
          <a:prstGeom prst="rect">
            <a:avLst/>
          </a:prstGeom>
          <a:noFill/>
          <a:ln w="9525">
            <a:noFill/>
            <a:miter lim="800000"/>
            <a:headEnd/>
            <a:tailEnd/>
          </a:ln>
        </p:spPr>
        <p:txBody>
          <a:bodyPr>
            <a:spAutoFit/>
          </a:bodyPr>
          <a:lstStyle/>
          <a:p>
            <a:pPr eaLnBrk="0" hangingPunct="0">
              <a:lnSpc>
                <a:spcPct val="85000"/>
              </a:lnSpc>
            </a:pPr>
            <a:r>
              <a:rPr lang="en-US" altLang="en-US" dirty="0">
                <a:solidFill>
                  <a:schemeClr val="bg1"/>
                </a:solidFill>
              </a:rPr>
              <a:t>Telling with </a:t>
            </a:r>
            <a:br>
              <a:rPr lang="en-US" altLang="en-US" dirty="0">
                <a:solidFill>
                  <a:schemeClr val="bg1"/>
                </a:solidFill>
              </a:rPr>
            </a:br>
            <a:r>
              <a:rPr lang="en-US" altLang="en-US" dirty="0">
                <a:solidFill>
                  <a:schemeClr val="bg1"/>
                </a:solidFill>
              </a:rPr>
              <a:t>some asking</a:t>
            </a:r>
          </a:p>
        </p:txBody>
      </p:sp>
      <p:sp>
        <p:nvSpPr>
          <p:cNvPr id="11" name="AutoShape 10">
            <a:extLst>
              <a:ext uri="{FF2B5EF4-FFF2-40B4-BE49-F238E27FC236}">
                <a16:creationId xmlns:a16="http://schemas.microsoft.com/office/drawing/2014/main" id="{39062553-633C-4424-BD21-B7E17AA0BB43}"/>
              </a:ext>
            </a:extLst>
          </p:cNvPr>
          <p:cNvSpPr>
            <a:spLocks noChangeArrowheads="1"/>
          </p:cNvSpPr>
          <p:nvPr/>
        </p:nvSpPr>
        <p:spPr bwMode="gray">
          <a:xfrm flipH="1">
            <a:off x="2439459" y="5037869"/>
            <a:ext cx="228600" cy="215900"/>
          </a:xfrm>
          <a:prstGeom prst="triangle">
            <a:avLst>
              <a:gd name="adj" fmla="val 50000"/>
            </a:avLst>
          </a:prstGeom>
          <a:solidFill>
            <a:schemeClr val="bg1"/>
          </a:solidFill>
          <a:ln w="9525">
            <a:noFill/>
            <a:miter lim="800000"/>
            <a:headEnd/>
            <a:tailEnd/>
          </a:ln>
        </p:spPr>
        <p:txBody>
          <a:bodyPr wrap="none" anchor="ctr"/>
          <a:lstStyle/>
          <a:p>
            <a:endParaRPr lang="en-US" dirty="0">
              <a:solidFill>
                <a:schemeClr val="bg1"/>
              </a:solidFill>
            </a:endParaRPr>
          </a:p>
        </p:txBody>
      </p:sp>
      <p:sp>
        <p:nvSpPr>
          <p:cNvPr id="12" name="AutoShape 11">
            <a:extLst>
              <a:ext uri="{FF2B5EF4-FFF2-40B4-BE49-F238E27FC236}">
                <a16:creationId xmlns:a16="http://schemas.microsoft.com/office/drawing/2014/main" id="{018FE2D7-A86E-458C-AF86-CBA0624F3209}"/>
              </a:ext>
            </a:extLst>
          </p:cNvPr>
          <p:cNvSpPr>
            <a:spLocks noChangeArrowheads="1"/>
          </p:cNvSpPr>
          <p:nvPr/>
        </p:nvSpPr>
        <p:spPr bwMode="gray">
          <a:xfrm flipH="1">
            <a:off x="4976284" y="5037869"/>
            <a:ext cx="228600" cy="215900"/>
          </a:xfrm>
          <a:prstGeom prst="triangle">
            <a:avLst>
              <a:gd name="adj" fmla="val 50000"/>
            </a:avLst>
          </a:prstGeom>
          <a:solidFill>
            <a:schemeClr val="bg1"/>
          </a:solidFill>
          <a:ln w="9525">
            <a:noFill/>
            <a:miter lim="800000"/>
            <a:headEnd/>
            <a:tailEnd/>
          </a:ln>
        </p:spPr>
        <p:txBody>
          <a:bodyPr wrap="none" anchor="ctr"/>
          <a:lstStyle/>
          <a:p>
            <a:endParaRPr lang="en-US" dirty="0">
              <a:solidFill>
                <a:schemeClr val="bg1"/>
              </a:solidFill>
            </a:endParaRPr>
          </a:p>
        </p:txBody>
      </p:sp>
      <p:grpSp>
        <p:nvGrpSpPr>
          <p:cNvPr id="29" name="Group 28">
            <a:extLst>
              <a:ext uri="{FF2B5EF4-FFF2-40B4-BE49-F238E27FC236}">
                <a16:creationId xmlns:a16="http://schemas.microsoft.com/office/drawing/2014/main" id="{79F7E5C8-8333-ED6D-540F-6500D5B645A3}"/>
              </a:ext>
            </a:extLst>
          </p:cNvPr>
          <p:cNvGrpSpPr/>
          <p:nvPr/>
        </p:nvGrpSpPr>
        <p:grpSpPr>
          <a:xfrm>
            <a:off x="710671" y="4123467"/>
            <a:ext cx="7400925" cy="922339"/>
            <a:chOff x="710671" y="4123467"/>
            <a:chExt cx="7400925" cy="922339"/>
          </a:xfrm>
        </p:grpSpPr>
        <p:grpSp>
          <p:nvGrpSpPr>
            <p:cNvPr id="13" name="Group 12">
              <a:extLst>
                <a:ext uri="{FF2B5EF4-FFF2-40B4-BE49-F238E27FC236}">
                  <a16:creationId xmlns:a16="http://schemas.microsoft.com/office/drawing/2014/main" id="{60C1CBC1-5350-45E9-B6F7-225A3CAF4E38}"/>
                </a:ext>
              </a:extLst>
            </p:cNvPr>
            <p:cNvGrpSpPr>
              <a:grpSpLocks/>
            </p:cNvGrpSpPr>
            <p:nvPr/>
          </p:nvGrpSpPr>
          <p:grpSpPr bwMode="auto">
            <a:xfrm>
              <a:off x="710671" y="4123467"/>
              <a:ext cx="7400925" cy="922339"/>
              <a:chOff x="472" y="2176"/>
              <a:chExt cx="4662" cy="581"/>
            </a:xfrm>
          </p:grpSpPr>
          <p:sp>
            <p:nvSpPr>
              <p:cNvPr id="22" name="Rectangle 13">
                <a:extLst>
                  <a:ext uri="{FF2B5EF4-FFF2-40B4-BE49-F238E27FC236}">
                    <a16:creationId xmlns:a16="http://schemas.microsoft.com/office/drawing/2014/main" id="{0D5320D2-8FC9-44DF-8451-9143CA4DC0BE}"/>
                  </a:ext>
                </a:extLst>
              </p:cNvPr>
              <p:cNvSpPr>
                <a:spLocks noChangeArrowheads="1"/>
              </p:cNvSpPr>
              <p:nvPr/>
            </p:nvSpPr>
            <p:spPr bwMode="gray">
              <a:xfrm>
                <a:off x="2037" y="2271"/>
                <a:ext cx="761" cy="389"/>
              </a:xfrm>
              <a:prstGeom prst="rect">
                <a:avLst/>
              </a:prstGeom>
              <a:solidFill>
                <a:schemeClr val="tx1"/>
              </a:solidFill>
              <a:ln w="38100">
                <a:solidFill>
                  <a:schemeClr val="tx2"/>
                </a:solidFill>
                <a:miter lim="800000"/>
                <a:headEnd/>
                <a:tailEnd/>
              </a:ln>
            </p:spPr>
            <p:txBody>
              <a:bodyPr/>
              <a:lstStyle/>
              <a:p>
                <a:endParaRPr lang="en-US" dirty="0">
                  <a:solidFill>
                    <a:schemeClr val="bg1"/>
                  </a:solidFill>
                </a:endParaRPr>
              </a:p>
            </p:txBody>
          </p:sp>
          <p:sp>
            <p:nvSpPr>
              <p:cNvPr id="23" name="Rectangle 14">
                <a:extLst>
                  <a:ext uri="{FF2B5EF4-FFF2-40B4-BE49-F238E27FC236}">
                    <a16:creationId xmlns:a16="http://schemas.microsoft.com/office/drawing/2014/main" id="{8C09305C-8D74-49D8-A82F-BD543A5BEF38}"/>
                  </a:ext>
                </a:extLst>
              </p:cNvPr>
              <p:cNvSpPr>
                <a:spLocks noChangeArrowheads="1"/>
              </p:cNvSpPr>
              <p:nvPr/>
            </p:nvSpPr>
            <p:spPr bwMode="gray">
              <a:xfrm>
                <a:off x="1249" y="2271"/>
                <a:ext cx="752" cy="389"/>
              </a:xfrm>
              <a:prstGeom prst="rect">
                <a:avLst/>
              </a:prstGeom>
              <a:solidFill>
                <a:schemeClr val="tx2"/>
              </a:solidFill>
              <a:ln w="9525">
                <a:noFill/>
                <a:miter lim="800000"/>
                <a:headEnd/>
                <a:tailEnd/>
              </a:ln>
            </p:spPr>
            <p:txBody>
              <a:bodyPr/>
              <a:lstStyle/>
              <a:p>
                <a:endParaRPr lang="en-US" dirty="0">
                  <a:solidFill>
                    <a:schemeClr val="bg1"/>
                  </a:solidFill>
                </a:endParaRPr>
              </a:p>
            </p:txBody>
          </p:sp>
          <p:sp>
            <p:nvSpPr>
              <p:cNvPr id="24" name="Rectangle 15">
                <a:extLst>
                  <a:ext uri="{FF2B5EF4-FFF2-40B4-BE49-F238E27FC236}">
                    <a16:creationId xmlns:a16="http://schemas.microsoft.com/office/drawing/2014/main" id="{06696E63-3007-46E7-B306-F1046C6E9E90}"/>
                  </a:ext>
                </a:extLst>
              </p:cNvPr>
              <p:cNvSpPr>
                <a:spLocks noChangeArrowheads="1"/>
              </p:cNvSpPr>
              <p:nvPr/>
            </p:nvSpPr>
            <p:spPr bwMode="gray">
              <a:xfrm>
                <a:off x="2834" y="2271"/>
                <a:ext cx="746" cy="389"/>
              </a:xfrm>
              <a:prstGeom prst="rect">
                <a:avLst/>
              </a:prstGeom>
              <a:solidFill>
                <a:srgbClr val="C4C4CD"/>
              </a:solidFill>
              <a:ln w="9525">
                <a:noFill/>
                <a:miter lim="800000"/>
                <a:headEnd/>
                <a:tailEnd/>
              </a:ln>
            </p:spPr>
            <p:txBody>
              <a:bodyPr/>
              <a:lstStyle/>
              <a:p>
                <a:endParaRPr lang="en-US" dirty="0">
                  <a:solidFill>
                    <a:schemeClr val="bg1"/>
                  </a:solidFill>
                </a:endParaRPr>
              </a:p>
            </p:txBody>
          </p:sp>
          <p:sp>
            <p:nvSpPr>
              <p:cNvPr id="25" name="Rectangle 16">
                <a:extLst>
                  <a:ext uri="{FF2B5EF4-FFF2-40B4-BE49-F238E27FC236}">
                    <a16:creationId xmlns:a16="http://schemas.microsoft.com/office/drawing/2014/main" id="{93EE9885-FF61-4EFA-A59E-75875B0CE491}"/>
                  </a:ext>
                </a:extLst>
              </p:cNvPr>
              <p:cNvSpPr>
                <a:spLocks noChangeArrowheads="1"/>
              </p:cNvSpPr>
              <p:nvPr/>
            </p:nvSpPr>
            <p:spPr bwMode="gray">
              <a:xfrm>
                <a:off x="3616" y="2271"/>
                <a:ext cx="748" cy="389"/>
              </a:xfrm>
              <a:prstGeom prst="rect">
                <a:avLst/>
              </a:prstGeom>
              <a:solidFill>
                <a:srgbClr val="747480"/>
              </a:solidFill>
              <a:ln w="9525">
                <a:noFill/>
                <a:miter lim="800000"/>
                <a:headEnd/>
                <a:tailEnd/>
              </a:ln>
            </p:spPr>
            <p:txBody>
              <a:bodyPr/>
              <a:lstStyle/>
              <a:p>
                <a:endParaRPr lang="en-US" dirty="0">
                  <a:solidFill>
                    <a:schemeClr val="bg1"/>
                  </a:solidFill>
                </a:endParaRPr>
              </a:p>
            </p:txBody>
          </p:sp>
          <p:sp>
            <p:nvSpPr>
              <p:cNvPr id="26" name="Freeform 17">
                <a:extLst>
                  <a:ext uri="{FF2B5EF4-FFF2-40B4-BE49-F238E27FC236}">
                    <a16:creationId xmlns:a16="http://schemas.microsoft.com/office/drawing/2014/main" id="{60AEA77D-92AA-4BD1-A6A5-1EE98C921F78}"/>
                  </a:ext>
                </a:extLst>
              </p:cNvPr>
              <p:cNvSpPr>
                <a:spLocks/>
              </p:cNvSpPr>
              <p:nvPr/>
            </p:nvSpPr>
            <p:spPr bwMode="gray">
              <a:xfrm>
                <a:off x="472" y="2176"/>
                <a:ext cx="779" cy="581"/>
              </a:xfrm>
              <a:custGeom>
                <a:avLst/>
                <a:gdLst>
                  <a:gd name="T0" fmla="*/ 0 w 868"/>
                  <a:gd name="T1" fmla="*/ 324 h 648"/>
                  <a:gd name="T2" fmla="*/ 868 w 868"/>
                  <a:gd name="T3" fmla="*/ 0 h 648"/>
                  <a:gd name="T4" fmla="*/ 868 w 868"/>
                  <a:gd name="T5" fmla="*/ 648 h 648"/>
                  <a:gd name="T6" fmla="*/ 0 w 868"/>
                  <a:gd name="T7" fmla="*/ 324 h 648"/>
                  <a:gd name="T8" fmla="*/ 0 60000 65536"/>
                  <a:gd name="T9" fmla="*/ 0 60000 65536"/>
                  <a:gd name="T10" fmla="*/ 0 60000 65536"/>
                  <a:gd name="T11" fmla="*/ 0 60000 65536"/>
                  <a:gd name="T12" fmla="*/ 0 w 868"/>
                  <a:gd name="T13" fmla="*/ 0 h 648"/>
                  <a:gd name="T14" fmla="*/ 868 w 868"/>
                  <a:gd name="T15" fmla="*/ 648 h 648"/>
                </a:gdLst>
                <a:ahLst/>
                <a:cxnLst>
                  <a:cxn ang="T8">
                    <a:pos x="T0" y="T1"/>
                  </a:cxn>
                  <a:cxn ang="T9">
                    <a:pos x="T2" y="T3"/>
                  </a:cxn>
                  <a:cxn ang="T10">
                    <a:pos x="T4" y="T5"/>
                  </a:cxn>
                  <a:cxn ang="T11">
                    <a:pos x="T6" y="T7"/>
                  </a:cxn>
                </a:cxnLst>
                <a:rect l="T12" t="T13" r="T14" b="T15"/>
                <a:pathLst>
                  <a:path w="868" h="648">
                    <a:moveTo>
                      <a:pt x="0" y="324"/>
                    </a:moveTo>
                    <a:lnTo>
                      <a:pt x="868" y="0"/>
                    </a:lnTo>
                    <a:lnTo>
                      <a:pt x="868" y="648"/>
                    </a:lnTo>
                    <a:lnTo>
                      <a:pt x="0" y="324"/>
                    </a:lnTo>
                    <a:close/>
                  </a:path>
                </a:pathLst>
              </a:custGeom>
              <a:solidFill>
                <a:schemeClr val="tx2"/>
              </a:solidFill>
              <a:ln w="9525">
                <a:noFill/>
                <a:round/>
                <a:headEnd/>
                <a:tailEnd/>
              </a:ln>
            </p:spPr>
            <p:txBody>
              <a:bodyPr/>
              <a:lstStyle/>
              <a:p>
                <a:endParaRPr lang="en-US" dirty="0">
                  <a:solidFill>
                    <a:schemeClr val="bg1"/>
                  </a:solidFill>
                </a:endParaRPr>
              </a:p>
            </p:txBody>
          </p:sp>
          <p:sp>
            <p:nvSpPr>
              <p:cNvPr id="27" name="Freeform 18">
                <a:extLst>
                  <a:ext uri="{FF2B5EF4-FFF2-40B4-BE49-F238E27FC236}">
                    <a16:creationId xmlns:a16="http://schemas.microsoft.com/office/drawing/2014/main" id="{ED0F1411-608C-4A5D-821C-E8878011ADE2}"/>
                  </a:ext>
                </a:extLst>
              </p:cNvPr>
              <p:cNvSpPr>
                <a:spLocks/>
              </p:cNvSpPr>
              <p:nvPr/>
            </p:nvSpPr>
            <p:spPr bwMode="gray">
              <a:xfrm>
                <a:off x="4355" y="2176"/>
                <a:ext cx="779" cy="581"/>
              </a:xfrm>
              <a:custGeom>
                <a:avLst/>
                <a:gdLst>
                  <a:gd name="T0" fmla="*/ 868 w 868"/>
                  <a:gd name="T1" fmla="*/ 324 h 648"/>
                  <a:gd name="T2" fmla="*/ 0 w 868"/>
                  <a:gd name="T3" fmla="*/ 0 h 648"/>
                  <a:gd name="T4" fmla="*/ 0 w 868"/>
                  <a:gd name="T5" fmla="*/ 648 h 648"/>
                  <a:gd name="T6" fmla="*/ 868 w 868"/>
                  <a:gd name="T7" fmla="*/ 324 h 648"/>
                  <a:gd name="T8" fmla="*/ 0 60000 65536"/>
                  <a:gd name="T9" fmla="*/ 0 60000 65536"/>
                  <a:gd name="T10" fmla="*/ 0 60000 65536"/>
                  <a:gd name="T11" fmla="*/ 0 60000 65536"/>
                  <a:gd name="T12" fmla="*/ 0 w 868"/>
                  <a:gd name="T13" fmla="*/ 0 h 648"/>
                  <a:gd name="T14" fmla="*/ 868 w 868"/>
                  <a:gd name="T15" fmla="*/ 648 h 648"/>
                </a:gdLst>
                <a:ahLst/>
                <a:cxnLst>
                  <a:cxn ang="T8">
                    <a:pos x="T0" y="T1"/>
                  </a:cxn>
                  <a:cxn ang="T9">
                    <a:pos x="T2" y="T3"/>
                  </a:cxn>
                  <a:cxn ang="T10">
                    <a:pos x="T4" y="T5"/>
                  </a:cxn>
                  <a:cxn ang="T11">
                    <a:pos x="T6" y="T7"/>
                  </a:cxn>
                </a:cxnLst>
                <a:rect l="T12" t="T13" r="T14" b="T15"/>
                <a:pathLst>
                  <a:path w="868" h="648">
                    <a:moveTo>
                      <a:pt x="868" y="324"/>
                    </a:moveTo>
                    <a:lnTo>
                      <a:pt x="0" y="0"/>
                    </a:lnTo>
                    <a:lnTo>
                      <a:pt x="0" y="648"/>
                    </a:lnTo>
                    <a:lnTo>
                      <a:pt x="868" y="324"/>
                    </a:lnTo>
                    <a:close/>
                  </a:path>
                </a:pathLst>
              </a:custGeom>
              <a:solidFill>
                <a:srgbClr val="747480"/>
              </a:solidFill>
              <a:ln w="9525">
                <a:noFill/>
                <a:round/>
                <a:headEnd/>
                <a:tailEnd/>
              </a:ln>
            </p:spPr>
            <p:txBody>
              <a:bodyPr/>
              <a:lstStyle/>
              <a:p>
                <a:endParaRPr lang="en-US" dirty="0">
                  <a:solidFill>
                    <a:schemeClr val="bg1"/>
                  </a:solidFill>
                </a:endParaRPr>
              </a:p>
            </p:txBody>
          </p:sp>
        </p:grpSp>
        <p:sp>
          <p:nvSpPr>
            <p:cNvPr id="14" name="Text Box 19">
              <a:extLst>
                <a:ext uri="{FF2B5EF4-FFF2-40B4-BE49-F238E27FC236}">
                  <a16:creationId xmlns:a16="http://schemas.microsoft.com/office/drawing/2014/main" id="{8279FA0C-28CA-4BCC-9F27-1BA8D497E0DB}"/>
                </a:ext>
              </a:extLst>
            </p:cNvPr>
            <p:cNvSpPr txBox="1">
              <a:spLocks noChangeArrowheads="1"/>
            </p:cNvSpPr>
            <p:nvPr/>
          </p:nvSpPr>
          <p:spPr bwMode="gray">
            <a:xfrm>
              <a:off x="2350559" y="4353655"/>
              <a:ext cx="407988" cy="461963"/>
            </a:xfrm>
            <a:prstGeom prst="rect">
              <a:avLst/>
            </a:prstGeom>
            <a:noFill/>
            <a:ln w="9525">
              <a:noFill/>
              <a:miter lim="800000"/>
              <a:headEnd/>
              <a:tailEnd/>
            </a:ln>
          </p:spPr>
          <p:txBody>
            <a:bodyPr wrap="none" anchor="ctr" anchorCtr="1">
              <a:spAutoFit/>
            </a:bodyPr>
            <a:lstStyle/>
            <a:p>
              <a:pPr eaLnBrk="0" hangingPunct="0"/>
              <a:r>
                <a:rPr lang="en-US" altLang="en-US" sz="2400" b="1" dirty="0">
                  <a:solidFill>
                    <a:srgbClr val="2E2E38"/>
                  </a:solidFill>
                </a:rPr>
                <a:t>D</a:t>
              </a:r>
            </a:p>
          </p:txBody>
        </p:sp>
        <p:sp>
          <p:nvSpPr>
            <p:cNvPr id="16" name="Text Box 21">
              <a:extLst>
                <a:ext uri="{FF2B5EF4-FFF2-40B4-BE49-F238E27FC236}">
                  <a16:creationId xmlns:a16="http://schemas.microsoft.com/office/drawing/2014/main" id="{D4796C62-1E9A-4F02-9CF9-C25BC18F4ED6}"/>
                </a:ext>
              </a:extLst>
            </p:cNvPr>
            <p:cNvSpPr txBox="1">
              <a:spLocks noChangeArrowheads="1"/>
            </p:cNvSpPr>
            <p:nvPr/>
          </p:nvSpPr>
          <p:spPr bwMode="gray">
            <a:xfrm>
              <a:off x="6036734" y="4353655"/>
              <a:ext cx="407988" cy="461963"/>
            </a:xfrm>
            <a:prstGeom prst="rect">
              <a:avLst/>
            </a:prstGeom>
            <a:noFill/>
            <a:ln w="9525">
              <a:noFill/>
              <a:miter lim="800000"/>
              <a:headEnd/>
              <a:tailEnd/>
            </a:ln>
          </p:spPr>
          <p:txBody>
            <a:bodyPr wrap="none" anchor="ctr" anchorCtr="1">
              <a:spAutoFit/>
            </a:bodyPr>
            <a:lstStyle/>
            <a:p>
              <a:pPr eaLnBrk="0" hangingPunct="0"/>
              <a:r>
                <a:rPr lang="en-US" altLang="en-US" sz="2400" b="1" dirty="0">
                  <a:solidFill>
                    <a:schemeClr val="bg1"/>
                  </a:solidFill>
                </a:rPr>
                <a:t>A</a:t>
              </a:r>
            </a:p>
          </p:txBody>
        </p:sp>
        <p:sp>
          <p:nvSpPr>
            <p:cNvPr id="15" name="Text Box 20">
              <a:extLst>
                <a:ext uri="{FF2B5EF4-FFF2-40B4-BE49-F238E27FC236}">
                  <a16:creationId xmlns:a16="http://schemas.microsoft.com/office/drawing/2014/main" id="{0C8470F7-87EB-417C-9833-81DAF89B868C}"/>
                </a:ext>
              </a:extLst>
            </p:cNvPr>
            <p:cNvSpPr txBox="1">
              <a:spLocks noChangeArrowheads="1"/>
            </p:cNvSpPr>
            <p:nvPr/>
          </p:nvSpPr>
          <p:spPr bwMode="gray">
            <a:xfrm>
              <a:off x="4887384" y="4353655"/>
              <a:ext cx="407988" cy="461963"/>
            </a:xfrm>
            <a:prstGeom prst="rect">
              <a:avLst/>
            </a:prstGeom>
            <a:noFill/>
            <a:ln w="9525">
              <a:noFill/>
              <a:miter lim="800000"/>
              <a:headEnd/>
              <a:tailEnd/>
            </a:ln>
          </p:spPr>
          <p:txBody>
            <a:bodyPr wrap="none" anchor="ctr" anchorCtr="1">
              <a:spAutoFit/>
            </a:bodyPr>
            <a:lstStyle/>
            <a:p>
              <a:pPr eaLnBrk="0" hangingPunct="0"/>
              <a:r>
                <a:rPr lang="en-US" altLang="en-US" sz="2400" b="1" dirty="0">
                  <a:solidFill>
                    <a:srgbClr val="2E2E38"/>
                  </a:solidFill>
                </a:rPr>
                <a:t>B</a:t>
              </a:r>
            </a:p>
          </p:txBody>
        </p:sp>
        <p:sp>
          <p:nvSpPr>
            <p:cNvPr id="17" name="Text Box 22">
              <a:extLst>
                <a:ext uri="{FF2B5EF4-FFF2-40B4-BE49-F238E27FC236}">
                  <a16:creationId xmlns:a16="http://schemas.microsoft.com/office/drawing/2014/main" id="{8F0B6AF5-B2F6-4BEE-BF36-BAAD50423359}"/>
                </a:ext>
              </a:extLst>
            </p:cNvPr>
            <p:cNvSpPr txBox="1">
              <a:spLocks noChangeArrowheads="1"/>
            </p:cNvSpPr>
            <p:nvPr/>
          </p:nvSpPr>
          <p:spPr bwMode="gray">
            <a:xfrm>
              <a:off x="3566584" y="4353655"/>
              <a:ext cx="387350" cy="461963"/>
            </a:xfrm>
            <a:prstGeom prst="rect">
              <a:avLst/>
            </a:prstGeom>
            <a:noFill/>
            <a:ln w="9525">
              <a:noFill/>
              <a:miter lim="800000"/>
              <a:headEnd/>
              <a:tailEnd/>
            </a:ln>
          </p:spPr>
          <p:txBody>
            <a:bodyPr wrap="none" anchor="ctr" anchorCtr="1">
              <a:spAutoFit/>
            </a:bodyPr>
            <a:lstStyle/>
            <a:p>
              <a:pPr eaLnBrk="0" hangingPunct="0"/>
              <a:r>
                <a:rPr lang="en-US" altLang="en-US" sz="2400" b="1" dirty="0">
                  <a:solidFill>
                    <a:schemeClr val="bg1"/>
                  </a:solidFill>
                </a:rPr>
                <a:t>C</a:t>
              </a:r>
            </a:p>
          </p:txBody>
        </p:sp>
        <p:sp>
          <p:nvSpPr>
            <p:cNvPr id="19" name="Text Box 24">
              <a:extLst>
                <a:ext uri="{FF2B5EF4-FFF2-40B4-BE49-F238E27FC236}">
                  <a16:creationId xmlns:a16="http://schemas.microsoft.com/office/drawing/2014/main" id="{E213ADBD-4D6E-44FD-8250-877075DE21C3}"/>
                </a:ext>
              </a:extLst>
            </p:cNvPr>
            <p:cNvSpPr txBox="1">
              <a:spLocks noChangeArrowheads="1"/>
            </p:cNvSpPr>
            <p:nvPr/>
          </p:nvSpPr>
          <p:spPr bwMode="gray">
            <a:xfrm>
              <a:off x="6800321" y="4353655"/>
              <a:ext cx="822325" cy="461963"/>
            </a:xfrm>
            <a:prstGeom prst="rect">
              <a:avLst/>
            </a:prstGeom>
            <a:noFill/>
            <a:ln w="9525">
              <a:noFill/>
              <a:miter lim="800000"/>
              <a:headEnd/>
              <a:tailEnd/>
            </a:ln>
          </p:spPr>
          <p:txBody>
            <a:bodyPr wrap="none" anchor="ctr" anchorCtr="1">
              <a:spAutoFit/>
            </a:bodyPr>
            <a:lstStyle/>
            <a:p>
              <a:pPr eaLnBrk="0" hangingPunct="0"/>
              <a:r>
                <a:rPr lang="en-US" altLang="en-US" sz="2400" b="1" dirty="0">
                  <a:solidFill>
                    <a:schemeClr val="bg1"/>
                  </a:solidFill>
                </a:rPr>
                <a:t>Tells</a:t>
              </a:r>
            </a:p>
          </p:txBody>
        </p:sp>
        <p:sp>
          <p:nvSpPr>
            <p:cNvPr id="18" name="Text Box 23">
              <a:extLst>
                <a:ext uri="{FF2B5EF4-FFF2-40B4-BE49-F238E27FC236}">
                  <a16:creationId xmlns:a16="http://schemas.microsoft.com/office/drawing/2014/main" id="{AA15DBE7-80AE-42F7-88B1-818B9C957D60}"/>
                </a:ext>
              </a:extLst>
            </p:cNvPr>
            <p:cNvSpPr txBox="1">
              <a:spLocks noChangeArrowheads="1"/>
            </p:cNvSpPr>
            <p:nvPr/>
          </p:nvSpPr>
          <p:spPr bwMode="gray">
            <a:xfrm>
              <a:off x="1110721" y="4353655"/>
              <a:ext cx="871538" cy="461963"/>
            </a:xfrm>
            <a:prstGeom prst="rect">
              <a:avLst/>
            </a:prstGeom>
            <a:noFill/>
            <a:ln w="9525">
              <a:noFill/>
              <a:miter lim="800000"/>
              <a:headEnd/>
              <a:tailEnd/>
            </a:ln>
          </p:spPr>
          <p:txBody>
            <a:bodyPr wrap="none" anchor="ctr" anchorCtr="1">
              <a:spAutoFit/>
            </a:bodyPr>
            <a:lstStyle/>
            <a:p>
              <a:pPr algn="r" eaLnBrk="0" hangingPunct="0"/>
              <a:r>
                <a:rPr lang="en-US" altLang="en-US" sz="2400" b="1" dirty="0">
                  <a:solidFill>
                    <a:srgbClr val="2E2E38"/>
                  </a:solidFill>
                </a:rPr>
                <a:t>Asks</a:t>
              </a:r>
            </a:p>
          </p:txBody>
        </p:sp>
      </p:grpSp>
      <p:sp>
        <p:nvSpPr>
          <p:cNvPr id="20" name="AutoShape 25">
            <a:extLst>
              <a:ext uri="{FF2B5EF4-FFF2-40B4-BE49-F238E27FC236}">
                <a16:creationId xmlns:a16="http://schemas.microsoft.com/office/drawing/2014/main" id="{59B217BE-16A8-4ECC-B05D-677855DAD957}"/>
              </a:ext>
            </a:extLst>
          </p:cNvPr>
          <p:cNvSpPr>
            <a:spLocks noChangeArrowheads="1"/>
          </p:cNvSpPr>
          <p:nvPr/>
        </p:nvSpPr>
        <p:spPr bwMode="gray">
          <a:xfrm rot="10800000" flipH="1">
            <a:off x="6124046" y="3944079"/>
            <a:ext cx="228600" cy="215900"/>
          </a:xfrm>
          <a:prstGeom prst="triangle">
            <a:avLst>
              <a:gd name="adj" fmla="val 50000"/>
            </a:avLst>
          </a:prstGeom>
          <a:solidFill>
            <a:schemeClr val="bg1"/>
          </a:solidFill>
          <a:ln w="9525">
            <a:noFill/>
            <a:miter lim="800000"/>
            <a:headEnd/>
            <a:tailEnd/>
          </a:ln>
        </p:spPr>
        <p:txBody>
          <a:bodyPr rot="10800000" wrap="none" anchor="ctr"/>
          <a:lstStyle/>
          <a:p>
            <a:endParaRPr lang="en-US" dirty="0">
              <a:solidFill>
                <a:schemeClr val="bg1"/>
              </a:solidFill>
            </a:endParaRPr>
          </a:p>
        </p:txBody>
      </p:sp>
      <p:sp>
        <p:nvSpPr>
          <p:cNvPr id="21" name="AutoShape 26">
            <a:extLst>
              <a:ext uri="{FF2B5EF4-FFF2-40B4-BE49-F238E27FC236}">
                <a16:creationId xmlns:a16="http://schemas.microsoft.com/office/drawing/2014/main" id="{341E4579-81E7-4C95-8B09-48B4CC3098E8}"/>
              </a:ext>
            </a:extLst>
          </p:cNvPr>
          <p:cNvSpPr>
            <a:spLocks noChangeArrowheads="1"/>
          </p:cNvSpPr>
          <p:nvPr/>
        </p:nvSpPr>
        <p:spPr bwMode="gray">
          <a:xfrm rot="10800000" flipH="1">
            <a:off x="3657071" y="3944079"/>
            <a:ext cx="228600" cy="215900"/>
          </a:xfrm>
          <a:prstGeom prst="triangle">
            <a:avLst>
              <a:gd name="adj" fmla="val 50000"/>
            </a:avLst>
          </a:prstGeom>
          <a:solidFill>
            <a:schemeClr val="bg1"/>
          </a:solidFill>
          <a:ln w="9525">
            <a:noFill/>
            <a:miter lim="800000"/>
            <a:headEnd/>
            <a:tailEnd/>
          </a:ln>
        </p:spPr>
        <p:txBody>
          <a:bodyPr rot="10800000" wrap="none" anchor="ctr"/>
          <a:lstStyle/>
          <a:p>
            <a:endParaRPr lang="en-US" dirty="0">
              <a:solidFill>
                <a:schemeClr val="bg1"/>
              </a:solidFill>
            </a:endParaRPr>
          </a:p>
        </p:txBody>
      </p:sp>
      <p:sp>
        <p:nvSpPr>
          <p:cNvPr id="2" name="Rectangle 1">
            <a:extLst>
              <a:ext uri="{FF2B5EF4-FFF2-40B4-BE49-F238E27FC236}">
                <a16:creationId xmlns:a16="http://schemas.microsoft.com/office/drawing/2014/main" id="{80B0FD97-D3E4-1D49-0734-2988FBD7ACE2}"/>
              </a:ext>
            </a:extLst>
          </p:cNvPr>
          <p:cNvSpPr/>
          <p:nvPr/>
        </p:nvSpPr>
        <p:spPr>
          <a:xfrm>
            <a:off x="2058769" y="6312852"/>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534404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Assertive behaviors</a:t>
            </a:r>
          </a:p>
        </p:txBody>
      </p:sp>
      <p:sp>
        <p:nvSpPr>
          <p:cNvPr id="28" name="Text Box 34">
            <a:extLst>
              <a:ext uri="{FF2B5EF4-FFF2-40B4-BE49-F238E27FC236}">
                <a16:creationId xmlns:a16="http://schemas.microsoft.com/office/drawing/2014/main" id="{EF4C071F-D94F-49F8-BEED-745DA196A37B}"/>
              </a:ext>
            </a:extLst>
          </p:cNvPr>
          <p:cNvSpPr txBox="1">
            <a:spLocks noChangeAspect="1" noChangeArrowheads="1"/>
          </p:cNvSpPr>
          <p:nvPr/>
        </p:nvSpPr>
        <p:spPr bwMode="gray">
          <a:xfrm>
            <a:off x="3810000" y="1449756"/>
            <a:ext cx="1517650" cy="461665"/>
          </a:xfrm>
          <a:prstGeom prst="rect">
            <a:avLst/>
          </a:prstGeom>
          <a:noFill/>
          <a:ln w="9525">
            <a:noFill/>
            <a:miter lim="800000"/>
            <a:headEnd/>
            <a:tailEnd/>
          </a:ln>
        </p:spPr>
        <p:txBody>
          <a:bodyPr>
            <a:spAutoFit/>
          </a:bodyPr>
          <a:lstStyle/>
          <a:p>
            <a:pPr algn="ctr"/>
            <a:r>
              <a:rPr lang="en-US" altLang="en-US" sz="2400" b="1" dirty="0">
                <a:solidFill>
                  <a:schemeClr val="bg1"/>
                </a:solidFill>
              </a:rPr>
              <a:t>Verbal</a:t>
            </a:r>
          </a:p>
        </p:txBody>
      </p:sp>
      <p:sp>
        <p:nvSpPr>
          <p:cNvPr id="29" name="Text Box 35">
            <a:extLst>
              <a:ext uri="{FF2B5EF4-FFF2-40B4-BE49-F238E27FC236}">
                <a16:creationId xmlns:a16="http://schemas.microsoft.com/office/drawing/2014/main" id="{F0378606-5FB3-41EA-8453-1A83CE3E7842}"/>
              </a:ext>
            </a:extLst>
          </p:cNvPr>
          <p:cNvSpPr txBox="1">
            <a:spLocks noChangeAspect="1" noChangeArrowheads="1"/>
          </p:cNvSpPr>
          <p:nvPr/>
        </p:nvSpPr>
        <p:spPr bwMode="gray">
          <a:xfrm>
            <a:off x="3432387" y="5406907"/>
            <a:ext cx="2503488" cy="461665"/>
          </a:xfrm>
          <a:prstGeom prst="rect">
            <a:avLst/>
          </a:prstGeom>
          <a:noFill/>
          <a:ln w="9525">
            <a:noFill/>
            <a:miter lim="800000"/>
            <a:headEnd/>
            <a:tailEnd/>
          </a:ln>
        </p:spPr>
        <p:txBody>
          <a:bodyPr>
            <a:spAutoFit/>
          </a:bodyPr>
          <a:lstStyle/>
          <a:p>
            <a:pPr algn="ctr"/>
            <a:r>
              <a:rPr lang="en-US" altLang="en-US" sz="2400" b="1" dirty="0">
                <a:solidFill>
                  <a:schemeClr val="bg1"/>
                </a:solidFill>
              </a:rPr>
              <a:t>Nonverbal </a:t>
            </a:r>
          </a:p>
        </p:txBody>
      </p:sp>
      <p:grpSp>
        <p:nvGrpSpPr>
          <p:cNvPr id="2" name="Group 1">
            <a:extLst>
              <a:ext uri="{FF2B5EF4-FFF2-40B4-BE49-F238E27FC236}">
                <a16:creationId xmlns:a16="http://schemas.microsoft.com/office/drawing/2014/main" id="{001313B7-C608-CC1E-333A-CCE5728795FA}"/>
              </a:ext>
            </a:extLst>
          </p:cNvPr>
          <p:cNvGrpSpPr/>
          <p:nvPr/>
        </p:nvGrpSpPr>
        <p:grpSpPr>
          <a:xfrm>
            <a:off x="900114" y="3182240"/>
            <a:ext cx="7385051" cy="962025"/>
            <a:chOff x="900114" y="3182240"/>
            <a:chExt cx="7385051" cy="962025"/>
          </a:xfrm>
        </p:grpSpPr>
        <p:grpSp>
          <p:nvGrpSpPr>
            <p:cNvPr id="31" name="Group 41">
              <a:extLst>
                <a:ext uri="{FF2B5EF4-FFF2-40B4-BE49-F238E27FC236}">
                  <a16:creationId xmlns:a16="http://schemas.microsoft.com/office/drawing/2014/main" id="{8839212E-CBAB-48F0-92E0-5ED96D1AACF1}"/>
                </a:ext>
              </a:extLst>
            </p:cNvPr>
            <p:cNvGrpSpPr>
              <a:grpSpLocks/>
            </p:cNvGrpSpPr>
            <p:nvPr/>
          </p:nvGrpSpPr>
          <p:grpSpPr bwMode="auto">
            <a:xfrm>
              <a:off x="900114" y="3182240"/>
              <a:ext cx="7385051" cy="962025"/>
              <a:chOff x="556" y="1893"/>
              <a:chExt cx="4652" cy="606"/>
            </a:xfrm>
          </p:grpSpPr>
          <p:sp>
            <p:nvSpPr>
              <p:cNvPr id="34" name="Freeform 42">
                <a:extLst>
                  <a:ext uri="{FF2B5EF4-FFF2-40B4-BE49-F238E27FC236}">
                    <a16:creationId xmlns:a16="http://schemas.microsoft.com/office/drawing/2014/main" id="{4E809507-5603-4D43-B392-929ABEC7B4E0}"/>
                  </a:ext>
                </a:extLst>
              </p:cNvPr>
              <p:cNvSpPr>
                <a:spLocks/>
              </p:cNvSpPr>
              <p:nvPr/>
            </p:nvSpPr>
            <p:spPr bwMode="gray">
              <a:xfrm>
                <a:off x="570" y="1904"/>
                <a:ext cx="2325" cy="584"/>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chemeClr val="tx2"/>
              </a:solidFill>
              <a:ln w="9525">
                <a:noFill/>
                <a:round/>
                <a:headEnd/>
                <a:tailEnd/>
              </a:ln>
            </p:spPr>
            <p:txBody>
              <a:bodyPr/>
              <a:lstStyle/>
              <a:p>
                <a:endParaRPr lang="en-US" dirty="0">
                  <a:solidFill>
                    <a:schemeClr val="bg1"/>
                  </a:solidFill>
                </a:endParaRPr>
              </a:p>
            </p:txBody>
          </p:sp>
          <p:sp>
            <p:nvSpPr>
              <p:cNvPr id="35" name="Freeform 43">
                <a:extLst>
                  <a:ext uri="{FF2B5EF4-FFF2-40B4-BE49-F238E27FC236}">
                    <a16:creationId xmlns:a16="http://schemas.microsoft.com/office/drawing/2014/main" id="{F5A95AF1-5F5D-4326-94D4-403D3ADA830D}"/>
                  </a:ext>
                </a:extLst>
              </p:cNvPr>
              <p:cNvSpPr>
                <a:spLocks noEditPoints="1"/>
              </p:cNvSpPr>
              <p:nvPr/>
            </p:nvSpPr>
            <p:spPr bwMode="gray">
              <a:xfrm>
                <a:off x="556" y="1893"/>
                <a:ext cx="2339" cy="606"/>
              </a:xfrm>
              <a:custGeom>
                <a:avLst/>
                <a:gdLst>
                  <a:gd name="T0" fmla="*/ 2606 w 2608"/>
                  <a:gd name="T1" fmla="*/ 560 h 672"/>
                  <a:gd name="T2" fmla="*/ 898 w 2608"/>
                  <a:gd name="T3" fmla="*/ 560 h 672"/>
                  <a:gd name="T4" fmla="*/ 898 w 2608"/>
                  <a:gd name="T5" fmla="*/ 672 h 672"/>
                  <a:gd name="T6" fmla="*/ 0 w 2608"/>
                  <a:gd name="T7" fmla="*/ 336 h 672"/>
                  <a:gd name="T8" fmla="*/ 0 w 2608"/>
                  <a:gd name="T9" fmla="*/ 336 h 672"/>
                  <a:gd name="T10" fmla="*/ 898 w 2608"/>
                  <a:gd name="T11" fmla="*/ 0 h 672"/>
                  <a:gd name="T12" fmla="*/ 898 w 2608"/>
                  <a:gd name="T13" fmla="*/ 110 h 672"/>
                  <a:gd name="T14" fmla="*/ 2608 w 2608"/>
                  <a:gd name="T15" fmla="*/ 110 h 672"/>
                  <a:gd name="T16" fmla="*/ 2606 w 2608"/>
                  <a:gd name="T17" fmla="*/ 560 h 672"/>
                  <a:gd name="T18" fmla="*/ 882 w 2608"/>
                  <a:gd name="T19" fmla="*/ 126 h 672"/>
                  <a:gd name="T20" fmla="*/ 882 w 2608"/>
                  <a:gd name="T21" fmla="*/ 24 h 672"/>
                  <a:gd name="T22" fmla="*/ 46 w 2608"/>
                  <a:gd name="T23" fmla="*/ 336 h 672"/>
                  <a:gd name="T24" fmla="*/ 46 w 2608"/>
                  <a:gd name="T25" fmla="*/ 336 h 672"/>
                  <a:gd name="T26" fmla="*/ 882 w 2608"/>
                  <a:gd name="T27" fmla="*/ 648 h 672"/>
                  <a:gd name="T28" fmla="*/ 882 w 2608"/>
                  <a:gd name="T29" fmla="*/ 544 h 672"/>
                  <a:gd name="T30" fmla="*/ 2606 w 2608"/>
                  <a:gd name="T31" fmla="*/ 544 h 672"/>
                  <a:gd name="T32" fmla="*/ 2606 w 2608"/>
                  <a:gd name="T33" fmla="*/ 126 h 672"/>
                  <a:gd name="T34" fmla="*/ 882 w 2608"/>
                  <a:gd name="T35" fmla="*/ 126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8"/>
                  <a:gd name="T55" fmla="*/ 0 h 672"/>
                  <a:gd name="T56" fmla="*/ 2608 w 2608"/>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8" h="672">
                    <a:moveTo>
                      <a:pt x="2606" y="560"/>
                    </a:moveTo>
                    <a:lnTo>
                      <a:pt x="898" y="560"/>
                    </a:lnTo>
                    <a:lnTo>
                      <a:pt x="898" y="672"/>
                    </a:lnTo>
                    <a:lnTo>
                      <a:pt x="0" y="336"/>
                    </a:lnTo>
                    <a:lnTo>
                      <a:pt x="898" y="0"/>
                    </a:lnTo>
                    <a:lnTo>
                      <a:pt x="898" y="110"/>
                    </a:lnTo>
                    <a:lnTo>
                      <a:pt x="2608" y="110"/>
                    </a:lnTo>
                    <a:lnTo>
                      <a:pt x="2606" y="560"/>
                    </a:lnTo>
                    <a:close/>
                    <a:moveTo>
                      <a:pt x="882" y="126"/>
                    </a:moveTo>
                    <a:lnTo>
                      <a:pt x="882" y="24"/>
                    </a:lnTo>
                    <a:lnTo>
                      <a:pt x="46" y="336"/>
                    </a:lnTo>
                    <a:lnTo>
                      <a:pt x="882" y="648"/>
                    </a:lnTo>
                    <a:lnTo>
                      <a:pt x="882" y="544"/>
                    </a:lnTo>
                    <a:lnTo>
                      <a:pt x="2606" y="544"/>
                    </a:lnTo>
                    <a:lnTo>
                      <a:pt x="2606" y="126"/>
                    </a:lnTo>
                    <a:lnTo>
                      <a:pt x="882" y="126"/>
                    </a:lnTo>
                    <a:close/>
                  </a:path>
                </a:pathLst>
              </a:custGeom>
              <a:solidFill>
                <a:schemeClr val="tx1"/>
              </a:solidFill>
              <a:ln w="9525">
                <a:noFill/>
                <a:round/>
                <a:headEnd/>
                <a:tailEnd/>
              </a:ln>
            </p:spPr>
            <p:txBody>
              <a:bodyPr/>
              <a:lstStyle/>
              <a:p>
                <a:endParaRPr lang="en-US" dirty="0">
                  <a:solidFill>
                    <a:schemeClr val="bg1"/>
                  </a:solidFill>
                </a:endParaRPr>
              </a:p>
            </p:txBody>
          </p:sp>
          <p:sp>
            <p:nvSpPr>
              <p:cNvPr id="36" name="Freeform 44">
                <a:extLst>
                  <a:ext uri="{FF2B5EF4-FFF2-40B4-BE49-F238E27FC236}">
                    <a16:creationId xmlns:a16="http://schemas.microsoft.com/office/drawing/2014/main" id="{1AE0B5FD-B0EB-40FA-942D-181D8A8CC105}"/>
                  </a:ext>
                </a:extLst>
              </p:cNvPr>
              <p:cNvSpPr>
                <a:spLocks/>
              </p:cNvSpPr>
              <p:nvPr/>
            </p:nvSpPr>
            <p:spPr bwMode="gray">
              <a:xfrm>
                <a:off x="597" y="1915"/>
                <a:ext cx="2297" cy="562"/>
              </a:xfrm>
              <a:custGeom>
                <a:avLst/>
                <a:gdLst>
                  <a:gd name="T0" fmla="*/ 836 w 2560"/>
                  <a:gd name="T1" fmla="*/ 102 h 624"/>
                  <a:gd name="T2" fmla="*/ 836 w 2560"/>
                  <a:gd name="T3" fmla="*/ 0 h 624"/>
                  <a:gd name="T4" fmla="*/ 0 w 2560"/>
                  <a:gd name="T5" fmla="*/ 312 h 624"/>
                  <a:gd name="T6" fmla="*/ 0 w 2560"/>
                  <a:gd name="T7" fmla="*/ 312 h 624"/>
                  <a:gd name="T8" fmla="*/ 836 w 2560"/>
                  <a:gd name="T9" fmla="*/ 624 h 624"/>
                  <a:gd name="T10" fmla="*/ 836 w 2560"/>
                  <a:gd name="T11" fmla="*/ 520 h 624"/>
                  <a:gd name="T12" fmla="*/ 2560 w 2560"/>
                  <a:gd name="T13" fmla="*/ 520 h 624"/>
                  <a:gd name="T14" fmla="*/ 2560 w 2560"/>
                  <a:gd name="T15" fmla="*/ 102 h 624"/>
                  <a:gd name="T16" fmla="*/ 0 60000 65536"/>
                  <a:gd name="T17" fmla="*/ 0 60000 65536"/>
                  <a:gd name="T18" fmla="*/ 0 60000 65536"/>
                  <a:gd name="T19" fmla="*/ 0 60000 65536"/>
                  <a:gd name="T20" fmla="*/ 0 60000 65536"/>
                  <a:gd name="T21" fmla="*/ 0 60000 65536"/>
                  <a:gd name="T22" fmla="*/ 0 60000 65536"/>
                  <a:gd name="T23" fmla="*/ 0 60000 65536"/>
                  <a:gd name="T24" fmla="*/ 0 w 2560"/>
                  <a:gd name="T25" fmla="*/ 0 h 624"/>
                  <a:gd name="T26" fmla="*/ 2560 w 2560"/>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0" h="624">
                    <a:moveTo>
                      <a:pt x="836" y="102"/>
                    </a:moveTo>
                    <a:lnTo>
                      <a:pt x="836" y="0"/>
                    </a:lnTo>
                    <a:lnTo>
                      <a:pt x="0" y="312"/>
                    </a:lnTo>
                    <a:lnTo>
                      <a:pt x="836" y="624"/>
                    </a:lnTo>
                    <a:lnTo>
                      <a:pt x="836" y="520"/>
                    </a:lnTo>
                    <a:lnTo>
                      <a:pt x="2560" y="520"/>
                    </a:lnTo>
                    <a:lnTo>
                      <a:pt x="2560" y="102"/>
                    </a:lnTo>
                  </a:path>
                </a:pathLst>
              </a:custGeom>
              <a:noFill/>
              <a:ln w="9525">
                <a:noFill/>
                <a:round/>
                <a:headEnd/>
                <a:tailEnd/>
              </a:ln>
            </p:spPr>
            <p:txBody>
              <a:bodyPr/>
              <a:lstStyle/>
              <a:p>
                <a:endParaRPr lang="en-US" dirty="0">
                  <a:solidFill>
                    <a:schemeClr val="bg1"/>
                  </a:solidFill>
                </a:endParaRPr>
              </a:p>
            </p:txBody>
          </p:sp>
          <p:sp>
            <p:nvSpPr>
              <p:cNvPr id="37" name="Freeform 45">
                <a:extLst>
                  <a:ext uri="{FF2B5EF4-FFF2-40B4-BE49-F238E27FC236}">
                    <a16:creationId xmlns:a16="http://schemas.microsoft.com/office/drawing/2014/main" id="{BC732896-F828-4172-847F-45CE2156B401}"/>
                  </a:ext>
                </a:extLst>
              </p:cNvPr>
              <p:cNvSpPr>
                <a:spLocks/>
              </p:cNvSpPr>
              <p:nvPr/>
            </p:nvSpPr>
            <p:spPr bwMode="gray">
              <a:xfrm>
                <a:off x="2880" y="1904"/>
                <a:ext cx="2308" cy="584"/>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747480"/>
              </a:solidFill>
              <a:ln w="9525">
                <a:noFill/>
                <a:round/>
                <a:headEnd/>
                <a:tailEnd/>
              </a:ln>
            </p:spPr>
            <p:txBody>
              <a:bodyPr/>
              <a:lstStyle/>
              <a:p>
                <a:endParaRPr lang="en-US" dirty="0">
                  <a:solidFill>
                    <a:schemeClr val="bg1"/>
                  </a:solidFill>
                </a:endParaRPr>
              </a:p>
            </p:txBody>
          </p:sp>
          <p:sp>
            <p:nvSpPr>
              <p:cNvPr id="38" name="Freeform 46">
                <a:extLst>
                  <a:ext uri="{FF2B5EF4-FFF2-40B4-BE49-F238E27FC236}">
                    <a16:creationId xmlns:a16="http://schemas.microsoft.com/office/drawing/2014/main" id="{959F8434-615B-4660-9BF4-1A9A1A1872F6}"/>
                  </a:ext>
                </a:extLst>
              </p:cNvPr>
              <p:cNvSpPr>
                <a:spLocks noEditPoints="1"/>
              </p:cNvSpPr>
              <p:nvPr/>
            </p:nvSpPr>
            <p:spPr bwMode="gray">
              <a:xfrm>
                <a:off x="2879" y="1893"/>
                <a:ext cx="2329" cy="606"/>
              </a:xfrm>
              <a:custGeom>
                <a:avLst/>
                <a:gdLst>
                  <a:gd name="T0" fmla="*/ 1680 w 2578"/>
                  <a:gd name="T1" fmla="*/ 560 h 672"/>
                  <a:gd name="T2" fmla="*/ 0 w 2578"/>
                  <a:gd name="T3" fmla="*/ 560 h 672"/>
                  <a:gd name="T4" fmla="*/ 0 w 2578"/>
                  <a:gd name="T5" fmla="*/ 110 h 672"/>
                  <a:gd name="T6" fmla="*/ 1680 w 2578"/>
                  <a:gd name="T7" fmla="*/ 110 h 672"/>
                  <a:gd name="T8" fmla="*/ 1680 w 2578"/>
                  <a:gd name="T9" fmla="*/ 0 h 672"/>
                  <a:gd name="T10" fmla="*/ 2558 w 2578"/>
                  <a:gd name="T11" fmla="*/ 330 h 672"/>
                  <a:gd name="T12" fmla="*/ 2556 w 2578"/>
                  <a:gd name="T13" fmla="*/ 336 h 672"/>
                  <a:gd name="T14" fmla="*/ 2558 w 2578"/>
                  <a:gd name="T15" fmla="*/ 330 h 672"/>
                  <a:gd name="T16" fmla="*/ 2578 w 2578"/>
                  <a:gd name="T17" fmla="*/ 336 h 672"/>
                  <a:gd name="T18" fmla="*/ 1680 w 2578"/>
                  <a:gd name="T19" fmla="*/ 672 h 672"/>
                  <a:gd name="T20" fmla="*/ 1680 w 2578"/>
                  <a:gd name="T21" fmla="*/ 560 h 672"/>
                  <a:gd name="T22" fmla="*/ 1680 w 2578"/>
                  <a:gd name="T23" fmla="*/ 560 h 672"/>
                  <a:gd name="T24" fmla="*/ 0 w 2578"/>
                  <a:gd name="T25" fmla="*/ 544 h 672"/>
                  <a:gd name="T26" fmla="*/ 1696 w 2578"/>
                  <a:gd name="T27" fmla="*/ 544 h 672"/>
                  <a:gd name="T28" fmla="*/ 1696 w 2578"/>
                  <a:gd name="T29" fmla="*/ 648 h 672"/>
                  <a:gd name="T30" fmla="*/ 2532 w 2578"/>
                  <a:gd name="T31" fmla="*/ 336 h 672"/>
                  <a:gd name="T32" fmla="*/ 1696 w 2578"/>
                  <a:gd name="T33" fmla="*/ 24 h 672"/>
                  <a:gd name="T34" fmla="*/ 1696 w 2578"/>
                  <a:gd name="T35" fmla="*/ 126 h 672"/>
                  <a:gd name="T36" fmla="*/ 0 w 2578"/>
                  <a:gd name="T37" fmla="*/ 126 h 672"/>
                  <a:gd name="T38" fmla="*/ 0 w 2578"/>
                  <a:gd name="T39" fmla="*/ 544 h 672"/>
                  <a:gd name="T40" fmla="*/ 0 w 2578"/>
                  <a:gd name="T41" fmla="*/ 544 h 6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78"/>
                  <a:gd name="T64" fmla="*/ 0 h 672"/>
                  <a:gd name="T65" fmla="*/ 2578 w 2578"/>
                  <a:gd name="T66" fmla="*/ 672 h 6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78" h="672">
                    <a:moveTo>
                      <a:pt x="1680" y="560"/>
                    </a:moveTo>
                    <a:lnTo>
                      <a:pt x="0" y="560"/>
                    </a:lnTo>
                    <a:lnTo>
                      <a:pt x="0" y="110"/>
                    </a:lnTo>
                    <a:lnTo>
                      <a:pt x="1680" y="110"/>
                    </a:lnTo>
                    <a:lnTo>
                      <a:pt x="1680" y="0"/>
                    </a:lnTo>
                    <a:lnTo>
                      <a:pt x="2558" y="330"/>
                    </a:lnTo>
                    <a:lnTo>
                      <a:pt x="2556" y="336"/>
                    </a:lnTo>
                    <a:lnTo>
                      <a:pt x="2558" y="330"/>
                    </a:lnTo>
                    <a:lnTo>
                      <a:pt x="2578" y="336"/>
                    </a:lnTo>
                    <a:lnTo>
                      <a:pt x="1680" y="672"/>
                    </a:lnTo>
                    <a:lnTo>
                      <a:pt x="1680" y="560"/>
                    </a:lnTo>
                    <a:close/>
                    <a:moveTo>
                      <a:pt x="0" y="544"/>
                    </a:moveTo>
                    <a:lnTo>
                      <a:pt x="1696" y="544"/>
                    </a:lnTo>
                    <a:lnTo>
                      <a:pt x="1696" y="648"/>
                    </a:lnTo>
                    <a:lnTo>
                      <a:pt x="2532" y="336"/>
                    </a:lnTo>
                    <a:lnTo>
                      <a:pt x="1696" y="24"/>
                    </a:lnTo>
                    <a:lnTo>
                      <a:pt x="1696" y="126"/>
                    </a:lnTo>
                    <a:lnTo>
                      <a:pt x="0" y="126"/>
                    </a:lnTo>
                    <a:lnTo>
                      <a:pt x="0" y="544"/>
                    </a:lnTo>
                    <a:close/>
                  </a:path>
                </a:pathLst>
              </a:custGeom>
              <a:solidFill>
                <a:schemeClr val="tx1"/>
              </a:solidFill>
              <a:ln w="9525">
                <a:noFill/>
                <a:round/>
                <a:headEnd/>
                <a:tailEnd/>
              </a:ln>
            </p:spPr>
            <p:txBody>
              <a:bodyPr/>
              <a:lstStyle/>
              <a:p>
                <a:endParaRPr lang="en-US" dirty="0">
                  <a:solidFill>
                    <a:schemeClr val="bg1"/>
                  </a:solidFill>
                </a:endParaRPr>
              </a:p>
            </p:txBody>
          </p:sp>
        </p:grpSp>
        <p:sp>
          <p:nvSpPr>
            <p:cNvPr id="32" name="Text Box 47">
              <a:extLst>
                <a:ext uri="{FF2B5EF4-FFF2-40B4-BE49-F238E27FC236}">
                  <a16:creationId xmlns:a16="http://schemas.microsoft.com/office/drawing/2014/main" id="{275E85DD-1712-4C7F-87F2-90056806C2E3}"/>
                </a:ext>
              </a:extLst>
            </p:cNvPr>
            <p:cNvSpPr txBox="1">
              <a:spLocks noChangeArrowheads="1"/>
            </p:cNvSpPr>
            <p:nvPr/>
          </p:nvSpPr>
          <p:spPr bwMode="gray">
            <a:xfrm>
              <a:off x="1319214" y="3432271"/>
              <a:ext cx="871538" cy="461963"/>
            </a:xfrm>
            <a:prstGeom prst="rect">
              <a:avLst/>
            </a:prstGeom>
            <a:noFill/>
            <a:ln w="9525">
              <a:noFill/>
              <a:miter lim="800000"/>
              <a:headEnd/>
              <a:tailEnd/>
            </a:ln>
          </p:spPr>
          <p:txBody>
            <a:bodyPr wrap="none" anchor="ctr" anchorCtr="1">
              <a:spAutoFit/>
            </a:bodyPr>
            <a:lstStyle/>
            <a:p>
              <a:pPr algn="r" eaLnBrk="0" hangingPunct="0"/>
              <a:r>
                <a:rPr lang="en-US" altLang="en-US" sz="2400" b="1" dirty="0">
                  <a:solidFill>
                    <a:srgbClr val="2E2E38"/>
                  </a:solidFill>
                </a:rPr>
                <a:t>Asks</a:t>
              </a:r>
            </a:p>
          </p:txBody>
        </p:sp>
        <p:sp>
          <p:nvSpPr>
            <p:cNvPr id="33" name="Text Box 48">
              <a:extLst>
                <a:ext uri="{FF2B5EF4-FFF2-40B4-BE49-F238E27FC236}">
                  <a16:creationId xmlns:a16="http://schemas.microsoft.com/office/drawing/2014/main" id="{738B4EFE-62CB-4C4E-B51F-23DB3FC2762E}"/>
                </a:ext>
              </a:extLst>
            </p:cNvPr>
            <p:cNvSpPr txBox="1">
              <a:spLocks noChangeArrowheads="1"/>
            </p:cNvSpPr>
            <p:nvPr/>
          </p:nvSpPr>
          <p:spPr bwMode="gray">
            <a:xfrm>
              <a:off x="7013577" y="3432271"/>
              <a:ext cx="822325" cy="461963"/>
            </a:xfrm>
            <a:prstGeom prst="rect">
              <a:avLst/>
            </a:prstGeom>
            <a:noFill/>
            <a:ln w="9525">
              <a:noFill/>
              <a:miter lim="800000"/>
              <a:headEnd/>
              <a:tailEnd/>
            </a:ln>
          </p:spPr>
          <p:txBody>
            <a:bodyPr wrap="none" anchor="ctr" anchorCtr="1">
              <a:spAutoFit/>
            </a:bodyPr>
            <a:lstStyle/>
            <a:p>
              <a:pPr eaLnBrk="0" hangingPunct="0"/>
              <a:r>
                <a:rPr lang="en-US" altLang="en-US" sz="2400" b="1" dirty="0">
                  <a:solidFill>
                    <a:schemeClr val="bg1"/>
                  </a:solidFill>
                </a:rPr>
                <a:t>Tells</a:t>
              </a:r>
            </a:p>
          </p:txBody>
        </p:sp>
      </p:grpSp>
      <p:sp>
        <p:nvSpPr>
          <p:cNvPr id="39" name="Text Box 32">
            <a:extLst>
              <a:ext uri="{FF2B5EF4-FFF2-40B4-BE49-F238E27FC236}">
                <a16:creationId xmlns:a16="http://schemas.microsoft.com/office/drawing/2014/main" id="{F11FA964-F13F-4197-A850-64C5C78BAD95}"/>
              </a:ext>
            </a:extLst>
          </p:cNvPr>
          <p:cNvSpPr txBox="1">
            <a:spLocks noChangeArrowheads="1"/>
          </p:cNvSpPr>
          <p:nvPr/>
        </p:nvSpPr>
        <p:spPr bwMode="gray">
          <a:xfrm>
            <a:off x="2276478" y="2061746"/>
            <a:ext cx="4570412" cy="274637"/>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Slower</a:t>
            </a:r>
            <a:r>
              <a:rPr lang="en-US" altLang="en-US" sz="1600" b="1" dirty="0">
                <a:solidFill>
                  <a:schemeClr val="bg1"/>
                </a:solidFill>
              </a:rPr>
              <a:t> … pace of speech … </a:t>
            </a:r>
            <a:r>
              <a:rPr lang="en-US" altLang="en-US" sz="1600" b="1" i="1" dirty="0">
                <a:solidFill>
                  <a:schemeClr val="bg1"/>
                </a:solidFill>
              </a:rPr>
              <a:t>Faster</a:t>
            </a:r>
          </a:p>
        </p:txBody>
      </p:sp>
      <p:sp>
        <p:nvSpPr>
          <p:cNvPr id="40" name="Text Box 33">
            <a:extLst>
              <a:ext uri="{FF2B5EF4-FFF2-40B4-BE49-F238E27FC236}">
                <a16:creationId xmlns:a16="http://schemas.microsoft.com/office/drawing/2014/main" id="{37327D3D-79FB-4072-98B4-E688ABCC884E}"/>
              </a:ext>
            </a:extLst>
          </p:cNvPr>
          <p:cNvSpPr txBox="1">
            <a:spLocks noChangeArrowheads="1"/>
          </p:cNvSpPr>
          <p:nvPr/>
        </p:nvSpPr>
        <p:spPr bwMode="gray">
          <a:xfrm>
            <a:off x="2276478" y="4170910"/>
            <a:ext cx="4570412" cy="274639"/>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Relaxed</a:t>
            </a:r>
            <a:r>
              <a:rPr lang="en-US" altLang="en-US" sz="1600" b="1" dirty="0">
                <a:solidFill>
                  <a:schemeClr val="bg1"/>
                </a:solidFill>
              </a:rPr>
              <a:t> … use of hands … </a:t>
            </a:r>
            <a:r>
              <a:rPr lang="en-US" altLang="en-US" sz="1600" b="1" i="1" dirty="0">
                <a:solidFill>
                  <a:schemeClr val="bg1"/>
                </a:solidFill>
              </a:rPr>
              <a:t>Directive</a:t>
            </a:r>
          </a:p>
        </p:txBody>
      </p:sp>
      <p:sp>
        <p:nvSpPr>
          <p:cNvPr id="41" name="Rectangle 36">
            <a:extLst>
              <a:ext uri="{FF2B5EF4-FFF2-40B4-BE49-F238E27FC236}">
                <a16:creationId xmlns:a16="http://schemas.microsoft.com/office/drawing/2014/main" id="{B4C5B65D-DC9B-4CF1-9C4B-1DADE50D5D10}"/>
              </a:ext>
            </a:extLst>
          </p:cNvPr>
          <p:cNvSpPr>
            <a:spLocks noChangeArrowheads="1"/>
          </p:cNvSpPr>
          <p:nvPr/>
        </p:nvSpPr>
        <p:spPr bwMode="gray">
          <a:xfrm>
            <a:off x="2278063" y="4959412"/>
            <a:ext cx="4570412" cy="274639"/>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Indirect</a:t>
            </a:r>
            <a:r>
              <a:rPr lang="en-US" altLang="en-US" sz="1600" b="1" dirty="0">
                <a:solidFill>
                  <a:schemeClr val="bg1"/>
                </a:solidFill>
              </a:rPr>
              <a:t> … eye contact … </a:t>
            </a:r>
            <a:r>
              <a:rPr lang="en-US" altLang="en-US" sz="1600" b="1" i="1" dirty="0">
                <a:solidFill>
                  <a:schemeClr val="bg1"/>
                </a:solidFill>
              </a:rPr>
              <a:t>Direct</a:t>
            </a:r>
          </a:p>
        </p:txBody>
      </p:sp>
      <p:sp>
        <p:nvSpPr>
          <p:cNvPr id="42" name="Rectangle 37">
            <a:extLst>
              <a:ext uri="{FF2B5EF4-FFF2-40B4-BE49-F238E27FC236}">
                <a16:creationId xmlns:a16="http://schemas.microsoft.com/office/drawing/2014/main" id="{22B80377-3585-4800-AB51-CF6BB7C9BAD0}"/>
              </a:ext>
            </a:extLst>
          </p:cNvPr>
          <p:cNvSpPr>
            <a:spLocks noChangeArrowheads="1"/>
          </p:cNvSpPr>
          <p:nvPr/>
        </p:nvSpPr>
        <p:spPr bwMode="gray">
          <a:xfrm>
            <a:off x="2278063" y="4573682"/>
            <a:ext cx="4570412" cy="274639"/>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Lean back</a:t>
            </a:r>
            <a:r>
              <a:rPr lang="en-US" altLang="en-US" sz="1600" b="1" dirty="0">
                <a:solidFill>
                  <a:schemeClr val="bg1"/>
                </a:solidFill>
              </a:rPr>
              <a:t> … body posture … </a:t>
            </a:r>
            <a:r>
              <a:rPr lang="en-US" altLang="en-US" sz="1600" b="1" i="1" dirty="0">
                <a:solidFill>
                  <a:schemeClr val="bg1"/>
                </a:solidFill>
              </a:rPr>
              <a:t>Lean forward</a:t>
            </a:r>
          </a:p>
        </p:txBody>
      </p:sp>
      <p:sp>
        <p:nvSpPr>
          <p:cNvPr id="43" name="Rectangle 38">
            <a:extLst>
              <a:ext uri="{FF2B5EF4-FFF2-40B4-BE49-F238E27FC236}">
                <a16:creationId xmlns:a16="http://schemas.microsoft.com/office/drawing/2014/main" id="{27CC9F75-E398-4251-B178-E14A609F8968}"/>
              </a:ext>
            </a:extLst>
          </p:cNvPr>
          <p:cNvSpPr>
            <a:spLocks noChangeArrowheads="1"/>
          </p:cNvSpPr>
          <p:nvPr/>
        </p:nvSpPr>
        <p:spPr bwMode="gray">
          <a:xfrm>
            <a:off x="2276705" y="2834630"/>
            <a:ext cx="4570412" cy="274637"/>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Quieter</a:t>
            </a:r>
            <a:r>
              <a:rPr lang="en-US" altLang="en-US" sz="1600" b="1" dirty="0">
                <a:solidFill>
                  <a:schemeClr val="bg1"/>
                </a:solidFill>
              </a:rPr>
              <a:t> … volume of speech … </a:t>
            </a:r>
            <a:r>
              <a:rPr lang="en-US" altLang="en-US" sz="1600" b="1" i="1" dirty="0">
                <a:solidFill>
                  <a:schemeClr val="bg1"/>
                </a:solidFill>
              </a:rPr>
              <a:t>Louder</a:t>
            </a:r>
          </a:p>
        </p:txBody>
      </p:sp>
      <p:sp>
        <p:nvSpPr>
          <p:cNvPr id="44" name="Rectangle 39">
            <a:extLst>
              <a:ext uri="{FF2B5EF4-FFF2-40B4-BE49-F238E27FC236}">
                <a16:creationId xmlns:a16="http://schemas.microsoft.com/office/drawing/2014/main" id="{608ED327-81DA-4B42-808F-7757CD79AD22}"/>
              </a:ext>
            </a:extLst>
          </p:cNvPr>
          <p:cNvSpPr>
            <a:spLocks noChangeArrowheads="1"/>
          </p:cNvSpPr>
          <p:nvPr/>
        </p:nvSpPr>
        <p:spPr bwMode="gray">
          <a:xfrm>
            <a:off x="2278063" y="2451266"/>
            <a:ext cx="4570412" cy="274637"/>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Less</a:t>
            </a:r>
            <a:r>
              <a:rPr lang="en-US" altLang="en-US" sz="1600" b="1" dirty="0">
                <a:solidFill>
                  <a:schemeClr val="bg1"/>
                </a:solidFill>
              </a:rPr>
              <a:t> … quantity of speech … </a:t>
            </a:r>
            <a:r>
              <a:rPr lang="en-US" altLang="en-US" sz="1600" b="1" i="1" dirty="0">
                <a:solidFill>
                  <a:schemeClr val="bg1"/>
                </a:solidFill>
              </a:rPr>
              <a:t>More</a:t>
            </a:r>
          </a:p>
        </p:txBody>
      </p:sp>
      <p:sp>
        <p:nvSpPr>
          <p:cNvPr id="46" name="Rectangle 29">
            <a:extLst>
              <a:ext uri="{FF2B5EF4-FFF2-40B4-BE49-F238E27FC236}">
                <a16:creationId xmlns:a16="http://schemas.microsoft.com/office/drawing/2014/main" id="{3548B089-A9FA-40A8-B5BA-99469768D63C}"/>
              </a:ext>
            </a:extLst>
          </p:cNvPr>
          <p:cNvSpPr>
            <a:spLocks noChangeArrowheads="1"/>
          </p:cNvSpPr>
          <p:nvPr/>
        </p:nvSpPr>
        <p:spPr bwMode="gray">
          <a:xfrm>
            <a:off x="465766" y="2590046"/>
            <a:ext cx="1722844" cy="400110"/>
          </a:xfrm>
          <a:prstGeom prst="rect">
            <a:avLst/>
          </a:prstGeom>
          <a:noFill/>
          <a:ln w="9525">
            <a:noFill/>
            <a:miter lim="800000"/>
            <a:headEnd/>
            <a:tailEnd/>
          </a:ln>
        </p:spPr>
        <p:txBody>
          <a:bodyPr wrap="none">
            <a:spAutoFit/>
          </a:bodyPr>
          <a:lstStyle/>
          <a:p>
            <a:r>
              <a:rPr lang="en-US" altLang="en-US" sz="2000" dirty="0">
                <a:solidFill>
                  <a:schemeClr val="bg1"/>
                </a:solidFill>
              </a:rPr>
              <a:t>Ask assertive</a:t>
            </a:r>
            <a:endParaRPr lang="en-US" sz="2000" dirty="0">
              <a:solidFill>
                <a:schemeClr val="bg1"/>
              </a:solidFill>
            </a:endParaRPr>
          </a:p>
        </p:txBody>
      </p:sp>
      <p:sp>
        <p:nvSpPr>
          <p:cNvPr id="47" name="Text Box 28">
            <a:extLst>
              <a:ext uri="{FF2B5EF4-FFF2-40B4-BE49-F238E27FC236}">
                <a16:creationId xmlns:a16="http://schemas.microsoft.com/office/drawing/2014/main" id="{3A19255A-05D6-4911-ADB1-D6410C84C9B3}"/>
              </a:ext>
            </a:extLst>
          </p:cNvPr>
          <p:cNvSpPr txBox="1">
            <a:spLocks noChangeArrowheads="1"/>
          </p:cNvSpPr>
          <p:nvPr/>
        </p:nvSpPr>
        <p:spPr bwMode="gray">
          <a:xfrm>
            <a:off x="6846890" y="2588584"/>
            <a:ext cx="1688667" cy="400110"/>
          </a:xfrm>
          <a:prstGeom prst="rect">
            <a:avLst/>
          </a:prstGeom>
          <a:noFill/>
          <a:ln w="12700">
            <a:noFill/>
            <a:miter lim="800000"/>
            <a:headEnd type="none" w="sm" len="sm"/>
            <a:tailEnd type="none" w="sm" len="sm"/>
          </a:ln>
        </p:spPr>
        <p:txBody>
          <a:bodyPr wrap="none">
            <a:spAutoFit/>
          </a:bodyPr>
          <a:lstStyle/>
          <a:p>
            <a:r>
              <a:rPr lang="en-US" altLang="en-US" sz="2000" dirty="0">
                <a:solidFill>
                  <a:schemeClr val="bg1"/>
                </a:solidFill>
              </a:rPr>
              <a:t>Tell assertive</a:t>
            </a:r>
            <a:endParaRPr lang="en-US" sz="2400" b="0" dirty="0">
              <a:solidFill>
                <a:schemeClr val="bg1"/>
              </a:solidFill>
              <a:latin typeface="Times New Roman" pitchFamily="18" charset="0"/>
            </a:endParaRPr>
          </a:p>
        </p:txBody>
      </p:sp>
      <p:sp>
        <p:nvSpPr>
          <p:cNvPr id="3" name="Rectangle 2">
            <a:extLst>
              <a:ext uri="{FF2B5EF4-FFF2-40B4-BE49-F238E27FC236}">
                <a16:creationId xmlns:a16="http://schemas.microsoft.com/office/drawing/2014/main" id="{5303C86B-484F-D328-4401-F258D436D0AF}"/>
              </a:ext>
            </a:extLst>
          </p:cNvPr>
          <p:cNvSpPr/>
          <p:nvPr/>
        </p:nvSpPr>
        <p:spPr>
          <a:xfrm>
            <a:off x="2188610" y="6360667"/>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23828614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Responsiveness</a:t>
            </a:r>
          </a:p>
        </p:txBody>
      </p:sp>
      <p:sp>
        <p:nvSpPr>
          <p:cNvPr id="5" name="Content Placeholder 4"/>
          <p:cNvSpPr>
            <a:spLocks noGrp="1"/>
          </p:cNvSpPr>
          <p:nvPr>
            <p:ph idx="1"/>
          </p:nvPr>
        </p:nvSpPr>
        <p:spPr>
          <a:xfrm>
            <a:off x="457201" y="1137920"/>
            <a:ext cx="2836297" cy="4947920"/>
          </a:xfrm>
        </p:spPr>
        <p:txBody>
          <a:bodyPr/>
          <a:lstStyle/>
          <a:p>
            <a:pPr marL="0" indent="0">
              <a:lnSpc>
                <a:spcPts val="2500"/>
              </a:lnSpc>
              <a:spcBef>
                <a:spcPts val="1200"/>
              </a:spcBef>
              <a:buNone/>
            </a:pPr>
            <a:r>
              <a:rPr lang="en-US" sz="2300" dirty="0"/>
              <a:t>A dimension of behavior that measures the degree to which others perceive a person as tending to control or display their feelings and emotions when interacting</a:t>
            </a:r>
          </a:p>
          <a:p>
            <a:pPr>
              <a:lnSpc>
                <a:spcPts val="2500"/>
              </a:lnSpc>
              <a:spcBef>
                <a:spcPts val="1200"/>
              </a:spcBef>
            </a:pPr>
            <a:endParaRPr lang="en-US" sz="2300" dirty="0"/>
          </a:p>
        </p:txBody>
      </p:sp>
      <p:sp>
        <p:nvSpPr>
          <p:cNvPr id="35" name="Text Box 11">
            <a:extLst>
              <a:ext uri="{FF2B5EF4-FFF2-40B4-BE49-F238E27FC236}">
                <a16:creationId xmlns:a16="http://schemas.microsoft.com/office/drawing/2014/main" id="{D92DEDC7-25B8-4272-97C1-99E425524611}"/>
              </a:ext>
            </a:extLst>
          </p:cNvPr>
          <p:cNvSpPr txBox="1">
            <a:spLocks noChangeArrowheads="1"/>
          </p:cNvSpPr>
          <p:nvPr/>
        </p:nvSpPr>
        <p:spPr bwMode="gray">
          <a:xfrm>
            <a:off x="3929345" y="2342321"/>
            <a:ext cx="1540423" cy="667875"/>
          </a:xfrm>
          <a:prstGeom prst="rect">
            <a:avLst/>
          </a:prstGeom>
          <a:noFill/>
          <a:ln w="9525">
            <a:noFill/>
            <a:miter lim="800000"/>
            <a:headEnd/>
            <a:tailEnd/>
          </a:ln>
        </p:spPr>
        <p:txBody>
          <a:bodyPr wrap="none">
            <a:spAutoFit/>
          </a:bodyPr>
          <a:lstStyle/>
          <a:p>
            <a:pPr algn="r" eaLnBrk="0" hangingPunct="0">
              <a:lnSpc>
                <a:spcPct val="85000"/>
              </a:lnSpc>
            </a:pPr>
            <a:r>
              <a:rPr lang="en-US" altLang="en-US" sz="2200" dirty="0">
                <a:solidFill>
                  <a:schemeClr val="bg1"/>
                </a:solidFill>
              </a:rPr>
              <a:t>More</a:t>
            </a:r>
            <a:br>
              <a:rPr lang="en-US" altLang="en-US" sz="2200" dirty="0">
                <a:solidFill>
                  <a:schemeClr val="bg1"/>
                </a:solidFill>
              </a:rPr>
            </a:br>
            <a:r>
              <a:rPr lang="en-US" altLang="en-US" sz="2200" dirty="0">
                <a:solidFill>
                  <a:schemeClr val="bg1"/>
                </a:solidFill>
              </a:rPr>
              <a:t>controlling</a:t>
            </a:r>
          </a:p>
        </p:txBody>
      </p:sp>
      <p:sp>
        <p:nvSpPr>
          <p:cNvPr id="36" name="Text Box 12">
            <a:extLst>
              <a:ext uri="{FF2B5EF4-FFF2-40B4-BE49-F238E27FC236}">
                <a16:creationId xmlns:a16="http://schemas.microsoft.com/office/drawing/2014/main" id="{DC5A68CF-6C83-49AA-A434-7E368F5CC5A8}"/>
              </a:ext>
            </a:extLst>
          </p:cNvPr>
          <p:cNvSpPr txBox="1">
            <a:spLocks noChangeArrowheads="1"/>
          </p:cNvSpPr>
          <p:nvPr/>
        </p:nvSpPr>
        <p:spPr bwMode="gray">
          <a:xfrm>
            <a:off x="2948817" y="3740426"/>
            <a:ext cx="2520949" cy="667875"/>
          </a:xfrm>
          <a:prstGeom prst="rect">
            <a:avLst/>
          </a:prstGeom>
          <a:noFill/>
          <a:ln w="9525">
            <a:noFill/>
            <a:miter lim="800000"/>
            <a:headEnd/>
            <a:tailEnd/>
          </a:ln>
        </p:spPr>
        <p:txBody>
          <a:bodyPr>
            <a:spAutoFit/>
          </a:bodyPr>
          <a:lstStyle/>
          <a:p>
            <a:pPr algn="r" eaLnBrk="0" hangingPunct="0">
              <a:lnSpc>
                <a:spcPct val="85000"/>
              </a:lnSpc>
            </a:pPr>
            <a:r>
              <a:rPr lang="en-US" altLang="en-US" sz="2200" dirty="0">
                <a:solidFill>
                  <a:schemeClr val="bg1"/>
                </a:solidFill>
              </a:rPr>
              <a:t>Emoting with some controlling</a:t>
            </a:r>
          </a:p>
        </p:txBody>
      </p:sp>
      <p:sp>
        <p:nvSpPr>
          <p:cNvPr id="37" name="Text Box 13">
            <a:extLst>
              <a:ext uri="{FF2B5EF4-FFF2-40B4-BE49-F238E27FC236}">
                <a16:creationId xmlns:a16="http://schemas.microsoft.com/office/drawing/2014/main" id="{695A09EE-7DDB-439C-9298-772412479C6A}"/>
              </a:ext>
            </a:extLst>
          </p:cNvPr>
          <p:cNvSpPr txBox="1">
            <a:spLocks noChangeArrowheads="1"/>
          </p:cNvSpPr>
          <p:nvPr/>
        </p:nvSpPr>
        <p:spPr bwMode="gray">
          <a:xfrm>
            <a:off x="6583026" y="3001618"/>
            <a:ext cx="2192844" cy="667875"/>
          </a:xfrm>
          <a:prstGeom prst="rect">
            <a:avLst/>
          </a:prstGeom>
          <a:noFill/>
          <a:ln w="9525">
            <a:noFill/>
            <a:miter lim="800000"/>
            <a:headEnd/>
            <a:tailEnd/>
          </a:ln>
        </p:spPr>
        <p:txBody>
          <a:bodyPr wrap="none">
            <a:spAutoFit/>
          </a:bodyPr>
          <a:lstStyle/>
          <a:p>
            <a:pPr algn="l" eaLnBrk="0" hangingPunct="0">
              <a:lnSpc>
                <a:spcPct val="85000"/>
              </a:lnSpc>
            </a:pPr>
            <a:r>
              <a:rPr lang="en-US" altLang="en-US" sz="2200" dirty="0">
                <a:solidFill>
                  <a:schemeClr val="bg1"/>
                </a:solidFill>
              </a:rPr>
              <a:t>Controlling with</a:t>
            </a:r>
            <a:br>
              <a:rPr lang="en-US" altLang="en-US" sz="2200" dirty="0">
                <a:solidFill>
                  <a:schemeClr val="bg1"/>
                </a:solidFill>
              </a:rPr>
            </a:br>
            <a:r>
              <a:rPr lang="en-US" altLang="en-US" sz="2200" dirty="0">
                <a:solidFill>
                  <a:schemeClr val="bg1"/>
                </a:solidFill>
              </a:rPr>
              <a:t>some emoting</a:t>
            </a:r>
          </a:p>
        </p:txBody>
      </p:sp>
      <p:sp>
        <p:nvSpPr>
          <p:cNvPr id="38" name="Text Box 14">
            <a:extLst>
              <a:ext uri="{FF2B5EF4-FFF2-40B4-BE49-F238E27FC236}">
                <a16:creationId xmlns:a16="http://schemas.microsoft.com/office/drawing/2014/main" id="{B771BD99-F804-4939-B61E-FDF4B8C0066E}"/>
              </a:ext>
            </a:extLst>
          </p:cNvPr>
          <p:cNvSpPr txBox="1">
            <a:spLocks noChangeArrowheads="1"/>
          </p:cNvSpPr>
          <p:nvPr/>
        </p:nvSpPr>
        <p:spPr bwMode="gray">
          <a:xfrm>
            <a:off x="6588809" y="4320210"/>
            <a:ext cx="1226874" cy="667875"/>
          </a:xfrm>
          <a:prstGeom prst="rect">
            <a:avLst/>
          </a:prstGeom>
          <a:noFill/>
          <a:ln w="9525">
            <a:noFill/>
            <a:miter lim="800000"/>
            <a:headEnd/>
            <a:tailEnd/>
          </a:ln>
        </p:spPr>
        <p:txBody>
          <a:bodyPr wrap="none">
            <a:spAutoFit/>
          </a:bodyPr>
          <a:lstStyle/>
          <a:p>
            <a:pPr algn="l" eaLnBrk="0" hangingPunct="0">
              <a:lnSpc>
                <a:spcPct val="85000"/>
              </a:lnSpc>
            </a:pPr>
            <a:r>
              <a:rPr lang="en-US" altLang="en-US" sz="2200" dirty="0">
                <a:solidFill>
                  <a:schemeClr val="bg1"/>
                </a:solidFill>
              </a:rPr>
              <a:t>More</a:t>
            </a:r>
            <a:br>
              <a:rPr lang="en-US" altLang="en-US" sz="2200" dirty="0">
                <a:solidFill>
                  <a:schemeClr val="bg1"/>
                </a:solidFill>
              </a:rPr>
            </a:br>
            <a:r>
              <a:rPr lang="en-US" altLang="en-US" sz="2200" dirty="0">
                <a:solidFill>
                  <a:schemeClr val="bg1"/>
                </a:solidFill>
              </a:rPr>
              <a:t>emoting</a:t>
            </a:r>
          </a:p>
        </p:txBody>
      </p:sp>
      <p:grpSp>
        <p:nvGrpSpPr>
          <p:cNvPr id="2" name="Group 1">
            <a:extLst>
              <a:ext uri="{FF2B5EF4-FFF2-40B4-BE49-F238E27FC236}">
                <a16:creationId xmlns:a16="http://schemas.microsoft.com/office/drawing/2014/main" id="{E893FDDB-E2E1-240B-E3B2-CAF353BE8B2C}"/>
              </a:ext>
            </a:extLst>
          </p:cNvPr>
          <p:cNvGrpSpPr/>
          <p:nvPr/>
        </p:nvGrpSpPr>
        <p:grpSpPr>
          <a:xfrm>
            <a:off x="5750754" y="1811683"/>
            <a:ext cx="598489" cy="3873500"/>
            <a:chOff x="5750754" y="1811683"/>
            <a:chExt cx="598489" cy="3873500"/>
          </a:xfrm>
        </p:grpSpPr>
        <p:grpSp>
          <p:nvGrpSpPr>
            <p:cNvPr id="28" name="Group 2">
              <a:extLst>
                <a:ext uri="{FF2B5EF4-FFF2-40B4-BE49-F238E27FC236}">
                  <a16:creationId xmlns:a16="http://schemas.microsoft.com/office/drawing/2014/main" id="{B17B05B2-F514-42CB-9E72-75869B8E775F}"/>
                </a:ext>
              </a:extLst>
            </p:cNvPr>
            <p:cNvGrpSpPr>
              <a:grpSpLocks/>
            </p:cNvGrpSpPr>
            <p:nvPr/>
          </p:nvGrpSpPr>
          <p:grpSpPr bwMode="auto">
            <a:xfrm rot="5400000">
              <a:off x="4113249" y="3449188"/>
              <a:ext cx="3873500" cy="598489"/>
              <a:chOff x="282" y="1292"/>
              <a:chExt cx="5196" cy="648"/>
            </a:xfrm>
          </p:grpSpPr>
          <p:sp>
            <p:nvSpPr>
              <p:cNvPr id="29" name="Rectangle 3">
                <a:extLst>
                  <a:ext uri="{FF2B5EF4-FFF2-40B4-BE49-F238E27FC236}">
                    <a16:creationId xmlns:a16="http://schemas.microsoft.com/office/drawing/2014/main" id="{76D2D9EC-B072-4EAC-B1F1-746F5CED41BF}"/>
                  </a:ext>
                </a:extLst>
              </p:cNvPr>
              <p:cNvSpPr>
                <a:spLocks noChangeArrowheads="1"/>
              </p:cNvSpPr>
              <p:nvPr/>
            </p:nvSpPr>
            <p:spPr bwMode="gray">
              <a:xfrm>
                <a:off x="2026" y="1398"/>
                <a:ext cx="848" cy="434"/>
              </a:xfrm>
              <a:prstGeom prst="rect">
                <a:avLst/>
              </a:prstGeom>
              <a:solidFill>
                <a:schemeClr val="tx1"/>
              </a:solidFill>
              <a:ln w="38100">
                <a:solidFill>
                  <a:schemeClr val="tx2"/>
                </a:solidFill>
                <a:miter lim="800000"/>
                <a:headEnd/>
                <a:tailEnd/>
              </a:ln>
            </p:spPr>
            <p:txBody>
              <a:bodyPr/>
              <a:lstStyle/>
              <a:p>
                <a:endParaRPr lang="en-US" dirty="0">
                  <a:solidFill>
                    <a:schemeClr val="bg1"/>
                  </a:solidFill>
                </a:endParaRPr>
              </a:p>
            </p:txBody>
          </p:sp>
          <p:sp>
            <p:nvSpPr>
              <p:cNvPr id="30" name="Rectangle 4">
                <a:extLst>
                  <a:ext uri="{FF2B5EF4-FFF2-40B4-BE49-F238E27FC236}">
                    <a16:creationId xmlns:a16="http://schemas.microsoft.com/office/drawing/2014/main" id="{05881386-59C6-4CC6-A5D7-B2B66E5E06A8}"/>
                  </a:ext>
                </a:extLst>
              </p:cNvPr>
              <p:cNvSpPr>
                <a:spLocks noChangeArrowheads="1"/>
              </p:cNvSpPr>
              <p:nvPr/>
            </p:nvSpPr>
            <p:spPr bwMode="gray">
              <a:xfrm>
                <a:off x="1148" y="1398"/>
                <a:ext cx="838" cy="434"/>
              </a:xfrm>
              <a:prstGeom prst="rect">
                <a:avLst/>
              </a:prstGeom>
              <a:solidFill>
                <a:schemeClr val="tx2"/>
              </a:solidFill>
              <a:ln w="9525">
                <a:noFill/>
                <a:miter lim="800000"/>
                <a:headEnd/>
                <a:tailEnd/>
              </a:ln>
            </p:spPr>
            <p:txBody>
              <a:bodyPr/>
              <a:lstStyle/>
              <a:p>
                <a:endParaRPr lang="en-US" dirty="0">
                  <a:solidFill>
                    <a:schemeClr val="bg1"/>
                  </a:solidFill>
                </a:endParaRPr>
              </a:p>
            </p:txBody>
          </p:sp>
          <p:sp>
            <p:nvSpPr>
              <p:cNvPr id="31" name="Rectangle 5">
                <a:extLst>
                  <a:ext uri="{FF2B5EF4-FFF2-40B4-BE49-F238E27FC236}">
                    <a16:creationId xmlns:a16="http://schemas.microsoft.com/office/drawing/2014/main" id="{AAA08ACE-EA7C-4743-B19D-FC4C39AB4870}"/>
                  </a:ext>
                </a:extLst>
              </p:cNvPr>
              <p:cNvSpPr>
                <a:spLocks noChangeArrowheads="1"/>
              </p:cNvSpPr>
              <p:nvPr/>
            </p:nvSpPr>
            <p:spPr bwMode="gray">
              <a:xfrm>
                <a:off x="2914" y="1398"/>
                <a:ext cx="832" cy="434"/>
              </a:xfrm>
              <a:prstGeom prst="rect">
                <a:avLst/>
              </a:prstGeom>
              <a:solidFill>
                <a:srgbClr val="C4C4CD"/>
              </a:solidFill>
              <a:ln w="9525">
                <a:noFill/>
                <a:miter lim="800000"/>
                <a:headEnd/>
                <a:tailEnd/>
              </a:ln>
            </p:spPr>
            <p:txBody>
              <a:bodyPr/>
              <a:lstStyle/>
              <a:p>
                <a:endParaRPr lang="en-US" dirty="0">
                  <a:solidFill>
                    <a:schemeClr val="bg1"/>
                  </a:solidFill>
                </a:endParaRPr>
              </a:p>
            </p:txBody>
          </p:sp>
          <p:sp>
            <p:nvSpPr>
              <p:cNvPr id="32" name="Rectangle 6">
                <a:extLst>
                  <a:ext uri="{FF2B5EF4-FFF2-40B4-BE49-F238E27FC236}">
                    <a16:creationId xmlns:a16="http://schemas.microsoft.com/office/drawing/2014/main" id="{1C29EF72-8AEB-4D5C-86C9-A20A2BFBDFF9}"/>
                  </a:ext>
                </a:extLst>
              </p:cNvPr>
              <p:cNvSpPr>
                <a:spLocks noChangeArrowheads="1"/>
              </p:cNvSpPr>
              <p:nvPr/>
            </p:nvSpPr>
            <p:spPr bwMode="gray">
              <a:xfrm>
                <a:off x="3786" y="1398"/>
                <a:ext cx="834" cy="434"/>
              </a:xfrm>
              <a:prstGeom prst="rect">
                <a:avLst/>
              </a:prstGeom>
              <a:solidFill>
                <a:srgbClr val="747480"/>
              </a:solidFill>
              <a:ln w="9525">
                <a:noFill/>
                <a:miter lim="800000"/>
                <a:headEnd/>
                <a:tailEnd/>
              </a:ln>
            </p:spPr>
            <p:txBody>
              <a:bodyPr/>
              <a:lstStyle/>
              <a:p>
                <a:endParaRPr lang="en-US" dirty="0">
                  <a:solidFill>
                    <a:schemeClr val="bg1"/>
                  </a:solidFill>
                </a:endParaRPr>
              </a:p>
            </p:txBody>
          </p:sp>
          <p:sp>
            <p:nvSpPr>
              <p:cNvPr id="33" name="Freeform 7">
                <a:extLst>
                  <a:ext uri="{FF2B5EF4-FFF2-40B4-BE49-F238E27FC236}">
                    <a16:creationId xmlns:a16="http://schemas.microsoft.com/office/drawing/2014/main" id="{A80BCEF5-1F74-4FE5-BE82-5E79D3C1483F}"/>
                  </a:ext>
                </a:extLst>
              </p:cNvPr>
              <p:cNvSpPr>
                <a:spLocks/>
              </p:cNvSpPr>
              <p:nvPr/>
            </p:nvSpPr>
            <p:spPr bwMode="gray">
              <a:xfrm>
                <a:off x="282" y="1292"/>
                <a:ext cx="868" cy="648"/>
              </a:xfrm>
              <a:custGeom>
                <a:avLst/>
                <a:gdLst>
                  <a:gd name="T0" fmla="*/ 0 w 868"/>
                  <a:gd name="T1" fmla="*/ 324 h 648"/>
                  <a:gd name="T2" fmla="*/ 868 w 868"/>
                  <a:gd name="T3" fmla="*/ 0 h 648"/>
                  <a:gd name="T4" fmla="*/ 868 w 868"/>
                  <a:gd name="T5" fmla="*/ 648 h 648"/>
                  <a:gd name="T6" fmla="*/ 0 w 868"/>
                  <a:gd name="T7" fmla="*/ 324 h 648"/>
                  <a:gd name="T8" fmla="*/ 0 60000 65536"/>
                  <a:gd name="T9" fmla="*/ 0 60000 65536"/>
                  <a:gd name="T10" fmla="*/ 0 60000 65536"/>
                  <a:gd name="T11" fmla="*/ 0 60000 65536"/>
                  <a:gd name="T12" fmla="*/ 0 w 868"/>
                  <a:gd name="T13" fmla="*/ 0 h 648"/>
                  <a:gd name="T14" fmla="*/ 868 w 868"/>
                  <a:gd name="T15" fmla="*/ 648 h 648"/>
                </a:gdLst>
                <a:ahLst/>
                <a:cxnLst>
                  <a:cxn ang="T8">
                    <a:pos x="T0" y="T1"/>
                  </a:cxn>
                  <a:cxn ang="T9">
                    <a:pos x="T2" y="T3"/>
                  </a:cxn>
                  <a:cxn ang="T10">
                    <a:pos x="T4" y="T5"/>
                  </a:cxn>
                  <a:cxn ang="T11">
                    <a:pos x="T6" y="T7"/>
                  </a:cxn>
                </a:cxnLst>
                <a:rect l="T12" t="T13" r="T14" b="T15"/>
                <a:pathLst>
                  <a:path w="868" h="648">
                    <a:moveTo>
                      <a:pt x="0" y="324"/>
                    </a:moveTo>
                    <a:lnTo>
                      <a:pt x="868" y="0"/>
                    </a:lnTo>
                    <a:lnTo>
                      <a:pt x="868" y="648"/>
                    </a:lnTo>
                    <a:lnTo>
                      <a:pt x="0" y="324"/>
                    </a:lnTo>
                    <a:close/>
                  </a:path>
                </a:pathLst>
              </a:custGeom>
              <a:solidFill>
                <a:schemeClr val="tx2"/>
              </a:solidFill>
              <a:ln w="9525">
                <a:noFill/>
                <a:round/>
                <a:headEnd/>
                <a:tailEnd/>
              </a:ln>
            </p:spPr>
            <p:txBody>
              <a:bodyPr/>
              <a:lstStyle/>
              <a:p>
                <a:endParaRPr lang="en-US" dirty="0">
                  <a:solidFill>
                    <a:schemeClr val="bg1"/>
                  </a:solidFill>
                </a:endParaRPr>
              </a:p>
            </p:txBody>
          </p:sp>
          <p:sp>
            <p:nvSpPr>
              <p:cNvPr id="34" name="Freeform 8">
                <a:extLst>
                  <a:ext uri="{FF2B5EF4-FFF2-40B4-BE49-F238E27FC236}">
                    <a16:creationId xmlns:a16="http://schemas.microsoft.com/office/drawing/2014/main" id="{9269C9E4-3C37-4A53-9F7D-08ED02B5BCC7}"/>
                  </a:ext>
                </a:extLst>
              </p:cNvPr>
              <p:cNvSpPr>
                <a:spLocks/>
              </p:cNvSpPr>
              <p:nvPr/>
            </p:nvSpPr>
            <p:spPr bwMode="gray">
              <a:xfrm>
                <a:off x="4610" y="1292"/>
                <a:ext cx="868" cy="648"/>
              </a:xfrm>
              <a:custGeom>
                <a:avLst/>
                <a:gdLst>
                  <a:gd name="T0" fmla="*/ 868 w 868"/>
                  <a:gd name="T1" fmla="*/ 324 h 648"/>
                  <a:gd name="T2" fmla="*/ 0 w 868"/>
                  <a:gd name="T3" fmla="*/ 0 h 648"/>
                  <a:gd name="T4" fmla="*/ 0 w 868"/>
                  <a:gd name="T5" fmla="*/ 648 h 648"/>
                  <a:gd name="T6" fmla="*/ 868 w 868"/>
                  <a:gd name="T7" fmla="*/ 324 h 648"/>
                  <a:gd name="T8" fmla="*/ 0 60000 65536"/>
                  <a:gd name="T9" fmla="*/ 0 60000 65536"/>
                  <a:gd name="T10" fmla="*/ 0 60000 65536"/>
                  <a:gd name="T11" fmla="*/ 0 60000 65536"/>
                  <a:gd name="T12" fmla="*/ 0 w 868"/>
                  <a:gd name="T13" fmla="*/ 0 h 648"/>
                  <a:gd name="T14" fmla="*/ 868 w 868"/>
                  <a:gd name="T15" fmla="*/ 648 h 648"/>
                </a:gdLst>
                <a:ahLst/>
                <a:cxnLst>
                  <a:cxn ang="T8">
                    <a:pos x="T0" y="T1"/>
                  </a:cxn>
                  <a:cxn ang="T9">
                    <a:pos x="T2" y="T3"/>
                  </a:cxn>
                  <a:cxn ang="T10">
                    <a:pos x="T4" y="T5"/>
                  </a:cxn>
                  <a:cxn ang="T11">
                    <a:pos x="T6" y="T7"/>
                  </a:cxn>
                </a:cxnLst>
                <a:rect l="T12" t="T13" r="T14" b="T15"/>
                <a:pathLst>
                  <a:path w="868" h="648">
                    <a:moveTo>
                      <a:pt x="868" y="324"/>
                    </a:moveTo>
                    <a:lnTo>
                      <a:pt x="0" y="0"/>
                    </a:lnTo>
                    <a:lnTo>
                      <a:pt x="0" y="648"/>
                    </a:lnTo>
                    <a:lnTo>
                      <a:pt x="868" y="324"/>
                    </a:lnTo>
                    <a:close/>
                  </a:path>
                </a:pathLst>
              </a:custGeom>
              <a:solidFill>
                <a:srgbClr val="747480"/>
              </a:solidFill>
              <a:ln w="9525">
                <a:noFill/>
                <a:round/>
                <a:headEnd/>
                <a:tailEnd/>
              </a:ln>
            </p:spPr>
            <p:txBody>
              <a:bodyPr/>
              <a:lstStyle/>
              <a:p>
                <a:endParaRPr lang="en-US" dirty="0">
                  <a:solidFill>
                    <a:schemeClr val="bg1"/>
                  </a:solidFill>
                </a:endParaRPr>
              </a:p>
            </p:txBody>
          </p:sp>
        </p:grpSp>
        <p:sp>
          <p:nvSpPr>
            <p:cNvPr id="39" name="Text Box 15">
              <a:extLst>
                <a:ext uri="{FF2B5EF4-FFF2-40B4-BE49-F238E27FC236}">
                  <a16:creationId xmlns:a16="http://schemas.microsoft.com/office/drawing/2014/main" id="{ECC21531-2C32-42B5-AA9C-AD8B9C73E449}"/>
                </a:ext>
              </a:extLst>
            </p:cNvPr>
            <p:cNvSpPr txBox="1">
              <a:spLocks noChangeArrowheads="1"/>
            </p:cNvSpPr>
            <p:nvPr/>
          </p:nvSpPr>
          <p:spPr bwMode="gray">
            <a:xfrm>
              <a:off x="5862287" y="2484782"/>
              <a:ext cx="375424" cy="461665"/>
            </a:xfrm>
            <a:prstGeom prst="rect">
              <a:avLst/>
            </a:prstGeom>
            <a:noFill/>
            <a:ln w="9525">
              <a:noFill/>
              <a:miter lim="800000"/>
              <a:headEnd/>
              <a:tailEnd/>
            </a:ln>
          </p:spPr>
          <p:txBody>
            <a:bodyPr wrap="none">
              <a:spAutoFit/>
            </a:bodyPr>
            <a:lstStyle/>
            <a:p>
              <a:pPr eaLnBrk="0" hangingPunct="0"/>
              <a:r>
                <a:rPr lang="en-US" altLang="en-US" sz="2400" dirty="0">
                  <a:solidFill>
                    <a:srgbClr val="2E2E38"/>
                  </a:solidFill>
                </a:rPr>
                <a:t>1</a:t>
              </a:r>
            </a:p>
          </p:txBody>
        </p:sp>
        <p:sp>
          <p:nvSpPr>
            <p:cNvPr id="40" name="Text Box 16">
              <a:extLst>
                <a:ext uri="{FF2B5EF4-FFF2-40B4-BE49-F238E27FC236}">
                  <a16:creationId xmlns:a16="http://schemas.microsoft.com/office/drawing/2014/main" id="{E16314BB-8A2B-4269-8DFA-F62CF9AD9226}"/>
                </a:ext>
              </a:extLst>
            </p:cNvPr>
            <p:cNvSpPr txBox="1">
              <a:spLocks noChangeArrowheads="1"/>
            </p:cNvSpPr>
            <p:nvPr/>
          </p:nvSpPr>
          <p:spPr bwMode="gray">
            <a:xfrm>
              <a:off x="5862287" y="4542182"/>
              <a:ext cx="375424" cy="461665"/>
            </a:xfrm>
            <a:prstGeom prst="rect">
              <a:avLst/>
            </a:prstGeom>
            <a:noFill/>
            <a:ln w="9525">
              <a:noFill/>
              <a:miter lim="800000"/>
              <a:headEnd/>
              <a:tailEnd/>
            </a:ln>
          </p:spPr>
          <p:txBody>
            <a:bodyPr wrap="none">
              <a:spAutoFit/>
            </a:bodyPr>
            <a:lstStyle/>
            <a:p>
              <a:pPr eaLnBrk="0" hangingPunct="0"/>
              <a:r>
                <a:rPr lang="en-US" altLang="en-US" sz="2400" dirty="0">
                  <a:solidFill>
                    <a:schemeClr val="bg1"/>
                  </a:solidFill>
                </a:rPr>
                <a:t>4</a:t>
              </a:r>
            </a:p>
          </p:txBody>
        </p:sp>
        <p:sp>
          <p:nvSpPr>
            <p:cNvPr id="41" name="Text Box 17">
              <a:extLst>
                <a:ext uri="{FF2B5EF4-FFF2-40B4-BE49-F238E27FC236}">
                  <a16:creationId xmlns:a16="http://schemas.microsoft.com/office/drawing/2014/main" id="{B2273F0E-69AD-425C-8BAB-E46C48604E61}"/>
                </a:ext>
              </a:extLst>
            </p:cNvPr>
            <p:cNvSpPr txBox="1">
              <a:spLocks noChangeArrowheads="1"/>
            </p:cNvSpPr>
            <p:nvPr/>
          </p:nvSpPr>
          <p:spPr bwMode="gray">
            <a:xfrm>
              <a:off x="5862287" y="3856382"/>
              <a:ext cx="375424" cy="461665"/>
            </a:xfrm>
            <a:prstGeom prst="rect">
              <a:avLst/>
            </a:prstGeom>
            <a:noFill/>
            <a:ln w="9525">
              <a:noFill/>
              <a:miter lim="800000"/>
              <a:headEnd/>
              <a:tailEnd/>
            </a:ln>
          </p:spPr>
          <p:txBody>
            <a:bodyPr wrap="none">
              <a:spAutoFit/>
            </a:bodyPr>
            <a:lstStyle/>
            <a:p>
              <a:pPr eaLnBrk="0" hangingPunct="0"/>
              <a:r>
                <a:rPr lang="en-US" altLang="en-US" sz="2400" dirty="0">
                  <a:solidFill>
                    <a:srgbClr val="2E2E38"/>
                  </a:solidFill>
                </a:rPr>
                <a:t>3</a:t>
              </a:r>
            </a:p>
          </p:txBody>
        </p:sp>
        <p:sp>
          <p:nvSpPr>
            <p:cNvPr id="42" name="Text Box 18">
              <a:extLst>
                <a:ext uri="{FF2B5EF4-FFF2-40B4-BE49-F238E27FC236}">
                  <a16:creationId xmlns:a16="http://schemas.microsoft.com/office/drawing/2014/main" id="{00ADEFFB-2D0E-4500-968D-9734664A1892}"/>
                </a:ext>
              </a:extLst>
            </p:cNvPr>
            <p:cNvSpPr txBox="1">
              <a:spLocks noChangeArrowheads="1"/>
            </p:cNvSpPr>
            <p:nvPr/>
          </p:nvSpPr>
          <p:spPr bwMode="gray">
            <a:xfrm>
              <a:off x="5862287" y="3170582"/>
              <a:ext cx="375424" cy="461665"/>
            </a:xfrm>
            <a:prstGeom prst="rect">
              <a:avLst/>
            </a:prstGeom>
            <a:noFill/>
            <a:ln w="9525">
              <a:noFill/>
              <a:miter lim="800000"/>
              <a:headEnd/>
              <a:tailEnd/>
            </a:ln>
          </p:spPr>
          <p:txBody>
            <a:bodyPr wrap="none">
              <a:spAutoFit/>
            </a:bodyPr>
            <a:lstStyle/>
            <a:p>
              <a:pPr eaLnBrk="0" hangingPunct="0"/>
              <a:r>
                <a:rPr lang="en-US" altLang="en-US" sz="2400" dirty="0">
                  <a:solidFill>
                    <a:schemeClr val="bg1"/>
                  </a:solidFill>
                </a:rPr>
                <a:t>2</a:t>
              </a:r>
            </a:p>
          </p:txBody>
        </p:sp>
      </p:grpSp>
      <p:sp>
        <p:nvSpPr>
          <p:cNvPr id="43" name="AutoShape 20">
            <a:extLst>
              <a:ext uri="{FF2B5EF4-FFF2-40B4-BE49-F238E27FC236}">
                <a16:creationId xmlns:a16="http://schemas.microsoft.com/office/drawing/2014/main" id="{26664084-871B-4675-A360-D3B0F65E7B27}"/>
              </a:ext>
            </a:extLst>
          </p:cNvPr>
          <p:cNvSpPr>
            <a:spLocks noChangeArrowheads="1"/>
          </p:cNvSpPr>
          <p:nvPr/>
        </p:nvSpPr>
        <p:spPr bwMode="gray">
          <a:xfrm rot="5400000" flipH="1">
            <a:off x="5506278" y="4002430"/>
            <a:ext cx="228600" cy="215900"/>
          </a:xfrm>
          <a:prstGeom prst="triangle">
            <a:avLst>
              <a:gd name="adj" fmla="val 50000"/>
            </a:avLst>
          </a:prstGeom>
          <a:solidFill>
            <a:schemeClr val="bg1"/>
          </a:solidFill>
          <a:ln w="9525">
            <a:noFill/>
            <a:miter lim="800000"/>
            <a:headEnd/>
            <a:tailEnd/>
          </a:ln>
        </p:spPr>
        <p:txBody>
          <a:bodyPr rot="10800000" vert="eaVert" wrap="none" anchor="ctr"/>
          <a:lstStyle/>
          <a:p>
            <a:endParaRPr lang="en-US" dirty="0">
              <a:solidFill>
                <a:schemeClr val="bg1"/>
              </a:solidFill>
            </a:endParaRPr>
          </a:p>
        </p:txBody>
      </p:sp>
      <p:sp>
        <p:nvSpPr>
          <p:cNvPr id="44" name="Text Box 21">
            <a:extLst>
              <a:ext uri="{FF2B5EF4-FFF2-40B4-BE49-F238E27FC236}">
                <a16:creationId xmlns:a16="http://schemas.microsoft.com/office/drawing/2014/main" id="{707B2944-0732-43FF-872C-08A4E090D36F}"/>
              </a:ext>
            </a:extLst>
          </p:cNvPr>
          <p:cNvSpPr txBox="1">
            <a:spLocks noChangeAspect="1" noChangeArrowheads="1"/>
          </p:cNvSpPr>
          <p:nvPr/>
        </p:nvSpPr>
        <p:spPr bwMode="gray">
          <a:xfrm>
            <a:off x="5301136" y="1175352"/>
            <a:ext cx="1517650" cy="461665"/>
          </a:xfrm>
          <a:prstGeom prst="rect">
            <a:avLst/>
          </a:prstGeom>
          <a:noFill/>
          <a:ln w="9525">
            <a:noFill/>
            <a:miter lim="800000"/>
            <a:headEnd/>
            <a:tailEnd/>
          </a:ln>
        </p:spPr>
        <p:txBody>
          <a:bodyPr>
            <a:spAutoFit/>
          </a:bodyPr>
          <a:lstStyle/>
          <a:p>
            <a:r>
              <a:rPr lang="en-US" altLang="en-US" sz="2400" b="1" dirty="0">
                <a:solidFill>
                  <a:schemeClr val="bg1"/>
                </a:solidFill>
              </a:rPr>
              <a:t>Controls</a:t>
            </a:r>
          </a:p>
        </p:txBody>
      </p:sp>
      <p:sp>
        <p:nvSpPr>
          <p:cNvPr id="45" name="Text Box 22">
            <a:extLst>
              <a:ext uri="{FF2B5EF4-FFF2-40B4-BE49-F238E27FC236}">
                <a16:creationId xmlns:a16="http://schemas.microsoft.com/office/drawing/2014/main" id="{05DE36E0-0704-4E41-81ED-E36F3ACCA10A}"/>
              </a:ext>
            </a:extLst>
          </p:cNvPr>
          <p:cNvSpPr txBox="1">
            <a:spLocks noChangeAspect="1" noChangeArrowheads="1"/>
          </p:cNvSpPr>
          <p:nvPr/>
        </p:nvSpPr>
        <p:spPr bwMode="gray">
          <a:xfrm>
            <a:off x="5418968" y="5612294"/>
            <a:ext cx="1322388" cy="461665"/>
          </a:xfrm>
          <a:prstGeom prst="rect">
            <a:avLst/>
          </a:prstGeom>
          <a:noFill/>
          <a:ln w="9525">
            <a:noFill/>
            <a:miter lim="800000"/>
            <a:headEnd/>
            <a:tailEnd/>
          </a:ln>
        </p:spPr>
        <p:txBody>
          <a:bodyPr>
            <a:spAutoFit/>
          </a:bodyPr>
          <a:lstStyle/>
          <a:p>
            <a:r>
              <a:rPr lang="en-US" altLang="en-US" sz="2400" b="1" dirty="0">
                <a:solidFill>
                  <a:schemeClr val="bg1"/>
                </a:solidFill>
              </a:rPr>
              <a:t>Emotes</a:t>
            </a:r>
          </a:p>
        </p:txBody>
      </p:sp>
      <p:sp>
        <p:nvSpPr>
          <p:cNvPr id="46" name="AutoShape 23">
            <a:extLst>
              <a:ext uri="{FF2B5EF4-FFF2-40B4-BE49-F238E27FC236}">
                <a16:creationId xmlns:a16="http://schemas.microsoft.com/office/drawing/2014/main" id="{C59B490E-A351-44E3-AEF5-7CE89552EB05}"/>
              </a:ext>
            </a:extLst>
          </p:cNvPr>
          <p:cNvSpPr>
            <a:spLocks noChangeArrowheads="1"/>
          </p:cNvSpPr>
          <p:nvPr/>
        </p:nvSpPr>
        <p:spPr bwMode="gray">
          <a:xfrm rot="5400000" flipH="1">
            <a:off x="5506278" y="2630830"/>
            <a:ext cx="228600" cy="215900"/>
          </a:xfrm>
          <a:prstGeom prst="triangle">
            <a:avLst>
              <a:gd name="adj" fmla="val 50000"/>
            </a:avLst>
          </a:prstGeom>
          <a:solidFill>
            <a:schemeClr val="bg1"/>
          </a:solidFill>
          <a:ln w="9525">
            <a:noFill/>
            <a:miter lim="800000"/>
            <a:headEnd/>
            <a:tailEnd/>
          </a:ln>
        </p:spPr>
        <p:txBody>
          <a:bodyPr rot="10800000" vert="eaVert" wrap="none" anchor="ctr"/>
          <a:lstStyle/>
          <a:p>
            <a:endParaRPr lang="en-US" dirty="0">
              <a:solidFill>
                <a:schemeClr val="bg1"/>
              </a:solidFill>
            </a:endParaRPr>
          </a:p>
        </p:txBody>
      </p:sp>
      <p:sp>
        <p:nvSpPr>
          <p:cNvPr id="47" name="AutoShape 24">
            <a:extLst>
              <a:ext uri="{FF2B5EF4-FFF2-40B4-BE49-F238E27FC236}">
                <a16:creationId xmlns:a16="http://schemas.microsoft.com/office/drawing/2014/main" id="{92F1CAB8-262D-4A1F-8978-25B8BE198F58}"/>
              </a:ext>
            </a:extLst>
          </p:cNvPr>
          <p:cNvSpPr>
            <a:spLocks noChangeArrowheads="1"/>
          </p:cNvSpPr>
          <p:nvPr/>
        </p:nvSpPr>
        <p:spPr bwMode="gray">
          <a:xfrm rot="16200000" flipH="1">
            <a:off x="6344479" y="4688230"/>
            <a:ext cx="228600" cy="215900"/>
          </a:xfrm>
          <a:prstGeom prst="triangle">
            <a:avLst>
              <a:gd name="adj" fmla="val 50000"/>
            </a:avLst>
          </a:prstGeom>
          <a:solidFill>
            <a:schemeClr val="bg1"/>
          </a:solidFill>
          <a:ln w="9525">
            <a:noFill/>
            <a:miter lim="800000"/>
            <a:headEnd/>
            <a:tailEnd/>
          </a:ln>
        </p:spPr>
        <p:txBody>
          <a:bodyPr vert="eaVert" wrap="none" anchor="ctr"/>
          <a:lstStyle/>
          <a:p>
            <a:endParaRPr lang="en-US" dirty="0">
              <a:solidFill>
                <a:schemeClr val="bg1"/>
              </a:solidFill>
            </a:endParaRPr>
          </a:p>
        </p:txBody>
      </p:sp>
      <p:sp>
        <p:nvSpPr>
          <p:cNvPr id="48" name="AutoShape 25">
            <a:extLst>
              <a:ext uri="{FF2B5EF4-FFF2-40B4-BE49-F238E27FC236}">
                <a16:creationId xmlns:a16="http://schemas.microsoft.com/office/drawing/2014/main" id="{0CCF7698-F5C1-4D98-ABC9-6630EFC0E5A1}"/>
              </a:ext>
            </a:extLst>
          </p:cNvPr>
          <p:cNvSpPr>
            <a:spLocks noChangeArrowheads="1"/>
          </p:cNvSpPr>
          <p:nvPr/>
        </p:nvSpPr>
        <p:spPr bwMode="gray">
          <a:xfrm rot="16200000" flipH="1">
            <a:off x="6344479" y="3318217"/>
            <a:ext cx="228600" cy="215900"/>
          </a:xfrm>
          <a:prstGeom prst="triangle">
            <a:avLst>
              <a:gd name="adj" fmla="val 50000"/>
            </a:avLst>
          </a:prstGeom>
          <a:solidFill>
            <a:schemeClr val="bg1"/>
          </a:solidFill>
          <a:ln w="9525">
            <a:noFill/>
            <a:miter lim="800000"/>
            <a:headEnd/>
            <a:tailEnd/>
          </a:ln>
        </p:spPr>
        <p:txBody>
          <a:bodyPr vert="eaVert" wrap="none" anchor="ctr"/>
          <a:lstStyle/>
          <a:p>
            <a:endParaRPr lang="en-US" dirty="0">
              <a:solidFill>
                <a:schemeClr val="bg1"/>
              </a:solidFill>
            </a:endParaRPr>
          </a:p>
        </p:txBody>
      </p:sp>
      <p:sp>
        <p:nvSpPr>
          <p:cNvPr id="3" name="Rectangle 2">
            <a:extLst>
              <a:ext uri="{FF2B5EF4-FFF2-40B4-BE49-F238E27FC236}">
                <a16:creationId xmlns:a16="http://schemas.microsoft.com/office/drawing/2014/main" id="{F5E7ED6D-BBDE-9273-E005-C0480DA2573D}"/>
              </a:ext>
            </a:extLst>
          </p:cNvPr>
          <p:cNvSpPr/>
          <p:nvPr/>
        </p:nvSpPr>
        <p:spPr>
          <a:xfrm>
            <a:off x="2227572" y="6336817"/>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093046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Responsive behaviors</a:t>
            </a:r>
          </a:p>
        </p:txBody>
      </p:sp>
      <p:grpSp>
        <p:nvGrpSpPr>
          <p:cNvPr id="3" name="Group 2">
            <a:extLst>
              <a:ext uri="{FF2B5EF4-FFF2-40B4-BE49-F238E27FC236}">
                <a16:creationId xmlns:a16="http://schemas.microsoft.com/office/drawing/2014/main" id="{5D45F52E-3118-FDCA-A4A5-3D2AC02998A9}"/>
              </a:ext>
            </a:extLst>
          </p:cNvPr>
          <p:cNvGrpSpPr/>
          <p:nvPr/>
        </p:nvGrpSpPr>
        <p:grpSpPr>
          <a:xfrm>
            <a:off x="906937" y="1127184"/>
            <a:ext cx="7481760" cy="4853021"/>
            <a:chOff x="906937" y="1127184"/>
            <a:chExt cx="7481760" cy="4853021"/>
          </a:xfrm>
        </p:grpSpPr>
        <p:grpSp>
          <p:nvGrpSpPr>
            <p:cNvPr id="23" name="Group 71">
              <a:extLst>
                <a:ext uri="{FF2B5EF4-FFF2-40B4-BE49-F238E27FC236}">
                  <a16:creationId xmlns:a16="http://schemas.microsoft.com/office/drawing/2014/main" id="{3C1C8EC7-6A76-4279-8610-BC9DD1070812}"/>
                </a:ext>
              </a:extLst>
            </p:cNvPr>
            <p:cNvGrpSpPr/>
            <p:nvPr/>
          </p:nvGrpSpPr>
          <p:grpSpPr>
            <a:xfrm>
              <a:off x="906937" y="1791583"/>
              <a:ext cx="1756587" cy="3818075"/>
              <a:chOff x="5602536" y="1737192"/>
              <a:chExt cx="2129928" cy="3353936"/>
            </a:xfrm>
          </p:grpSpPr>
          <p:sp>
            <p:nvSpPr>
              <p:cNvPr id="77" name="Freeform 45">
                <a:extLst>
                  <a:ext uri="{FF2B5EF4-FFF2-40B4-BE49-F238E27FC236}">
                    <a16:creationId xmlns:a16="http://schemas.microsoft.com/office/drawing/2014/main" id="{B3753ECC-ADEB-4A93-9FBD-E0ABB6031808}"/>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8" name="Freeform 48">
                <a:extLst>
                  <a:ext uri="{FF2B5EF4-FFF2-40B4-BE49-F238E27FC236}">
                    <a16:creationId xmlns:a16="http://schemas.microsoft.com/office/drawing/2014/main" id="{B3C0C2B3-66AE-4887-9923-25F638D40B38}"/>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grpSp>
          <p:nvGrpSpPr>
            <p:cNvPr id="24" name="Group 68">
              <a:extLst>
                <a:ext uri="{FF2B5EF4-FFF2-40B4-BE49-F238E27FC236}">
                  <a16:creationId xmlns:a16="http://schemas.microsoft.com/office/drawing/2014/main" id="{3BBDFD85-286C-47FF-A113-50D075802BD6}"/>
                </a:ext>
              </a:extLst>
            </p:cNvPr>
            <p:cNvGrpSpPr/>
            <p:nvPr/>
          </p:nvGrpSpPr>
          <p:grpSpPr>
            <a:xfrm>
              <a:off x="2077995" y="1791583"/>
              <a:ext cx="1756587" cy="3818075"/>
              <a:chOff x="5602536" y="1737192"/>
              <a:chExt cx="2129928" cy="3353936"/>
            </a:xfrm>
          </p:grpSpPr>
          <p:sp>
            <p:nvSpPr>
              <p:cNvPr id="75" name="Freeform 45">
                <a:extLst>
                  <a:ext uri="{FF2B5EF4-FFF2-40B4-BE49-F238E27FC236}">
                    <a16:creationId xmlns:a16="http://schemas.microsoft.com/office/drawing/2014/main" id="{6519F9EB-9C9F-41EE-B767-32E6ED7A7001}"/>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6" name="Freeform 48">
                <a:extLst>
                  <a:ext uri="{FF2B5EF4-FFF2-40B4-BE49-F238E27FC236}">
                    <a16:creationId xmlns:a16="http://schemas.microsoft.com/office/drawing/2014/main" id="{07F6928C-6C10-4AEE-861B-E1043138D36C}"/>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grpSp>
          <p:nvGrpSpPr>
            <p:cNvPr id="25" name="Group 65">
              <a:extLst>
                <a:ext uri="{FF2B5EF4-FFF2-40B4-BE49-F238E27FC236}">
                  <a16:creationId xmlns:a16="http://schemas.microsoft.com/office/drawing/2014/main" id="{F2C38C0B-AE32-4B61-AA65-01E9F30F6B76}"/>
                </a:ext>
              </a:extLst>
            </p:cNvPr>
            <p:cNvGrpSpPr/>
            <p:nvPr/>
          </p:nvGrpSpPr>
          <p:grpSpPr>
            <a:xfrm>
              <a:off x="3183994" y="1791583"/>
              <a:ext cx="1756587" cy="3818075"/>
              <a:chOff x="5602536" y="1737192"/>
              <a:chExt cx="2129928" cy="3353936"/>
            </a:xfrm>
          </p:grpSpPr>
          <p:sp>
            <p:nvSpPr>
              <p:cNvPr id="73" name="Freeform 45">
                <a:extLst>
                  <a:ext uri="{FF2B5EF4-FFF2-40B4-BE49-F238E27FC236}">
                    <a16:creationId xmlns:a16="http://schemas.microsoft.com/office/drawing/2014/main" id="{D8E28974-CA0B-43B7-B657-82AB8E8E65D7}"/>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4" name="Freeform 48">
                <a:extLst>
                  <a:ext uri="{FF2B5EF4-FFF2-40B4-BE49-F238E27FC236}">
                    <a16:creationId xmlns:a16="http://schemas.microsoft.com/office/drawing/2014/main" id="{9C4975A4-AE83-4397-A278-57DE0F1CD78F}"/>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grpSp>
          <p:nvGrpSpPr>
            <p:cNvPr id="26" name="Group 62">
              <a:extLst>
                <a:ext uri="{FF2B5EF4-FFF2-40B4-BE49-F238E27FC236}">
                  <a16:creationId xmlns:a16="http://schemas.microsoft.com/office/drawing/2014/main" id="{02EED2D2-D61C-4E26-B202-7B765B30AE50}"/>
                </a:ext>
              </a:extLst>
            </p:cNvPr>
            <p:cNvGrpSpPr/>
            <p:nvPr/>
          </p:nvGrpSpPr>
          <p:grpSpPr>
            <a:xfrm>
              <a:off x="6632110" y="1791583"/>
              <a:ext cx="1756587" cy="3818075"/>
              <a:chOff x="5602536" y="1737192"/>
              <a:chExt cx="2129928" cy="3353936"/>
            </a:xfrm>
          </p:grpSpPr>
          <p:sp>
            <p:nvSpPr>
              <p:cNvPr id="71" name="Freeform 45">
                <a:extLst>
                  <a:ext uri="{FF2B5EF4-FFF2-40B4-BE49-F238E27FC236}">
                    <a16:creationId xmlns:a16="http://schemas.microsoft.com/office/drawing/2014/main" id="{3B470B20-1D67-4C32-B339-3E9C09571B9C}"/>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2" name="Freeform 48">
                <a:extLst>
                  <a:ext uri="{FF2B5EF4-FFF2-40B4-BE49-F238E27FC236}">
                    <a16:creationId xmlns:a16="http://schemas.microsoft.com/office/drawing/2014/main" id="{800CBE5D-F795-4094-98FF-91888D07E788}"/>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grpSp>
          <p:nvGrpSpPr>
            <p:cNvPr id="27" name="Group 59">
              <a:extLst>
                <a:ext uri="{FF2B5EF4-FFF2-40B4-BE49-F238E27FC236}">
                  <a16:creationId xmlns:a16="http://schemas.microsoft.com/office/drawing/2014/main" id="{11B8968D-0758-4822-BC4E-FF7AA6D525CA}"/>
                </a:ext>
              </a:extLst>
            </p:cNvPr>
            <p:cNvGrpSpPr/>
            <p:nvPr/>
          </p:nvGrpSpPr>
          <p:grpSpPr>
            <a:xfrm>
              <a:off x="5460147" y="1791583"/>
              <a:ext cx="1756587" cy="3818075"/>
              <a:chOff x="5602536" y="1737192"/>
              <a:chExt cx="2129928" cy="3353936"/>
            </a:xfrm>
          </p:grpSpPr>
          <p:sp>
            <p:nvSpPr>
              <p:cNvPr id="69" name="Freeform 45">
                <a:extLst>
                  <a:ext uri="{FF2B5EF4-FFF2-40B4-BE49-F238E27FC236}">
                    <a16:creationId xmlns:a16="http://schemas.microsoft.com/office/drawing/2014/main" id="{BEADD90B-6D4A-4C25-AB40-AAE0BE482B1E}"/>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0" name="Freeform 48">
                <a:extLst>
                  <a:ext uri="{FF2B5EF4-FFF2-40B4-BE49-F238E27FC236}">
                    <a16:creationId xmlns:a16="http://schemas.microsoft.com/office/drawing/2014/main" id="{FE995D02-8AD4-4CE4-BACE-032DDB61F041}"/>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sp>
          <p:nvSpPr>
            <p:cNvPr id="67" name="Freeform 45">
              <a:extLst>
                <a:ext uri="{FF2B5EF4-FFF2-40B4-BE49-F238E27FC236}">
                  <a16:creationId xmlns:a16="http://schemas.microsoft.com/office/drawing/2014/main" id="{8625F15C-985E-4655-B038-BBD95CB43B07}"/>
                </a:ext>
              </a:extLst>
            </p:cNvPr>
            <p:cNvSpPr>
              <a:spLocks/>
            </p:cNvSpPr>
            <p:nvPr/>
          </p:nvSpPr>
          <p:spPr bwMode="gray">
            <a:xfrm rot="5400000">
              <a:off x="4202716" y="1877052"/>
              <a:ext cx="1922036" cy="1751098"/>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68" name="Freeform 48">
              <a:extLst>
                <a:ext uri="{FF2B5EF4-FFF2-40B4-BE49-F238E27FC236}">
                  <a16:creationId xmlns:a16="http://schemas.microsoft.com/office/drawing/2014/main" id="{C23809AE-5D33-4063-8E25-84B44DB7BEB5}"/>
                </a:ext>
              </a:extLst>
            </p:cNvPr>
            <p:cNvSpPr>
              <a:spLocks/>
            </p:cNvSpPr>
            <p:nvPr/>
          </p:nvSpPr>
          <p:spPr bwMode="gray">
            <a:xfrm rot="5400000">
              <a:off x="4214704" y="3779590"/>
              <a:ext cx="1909038" cy="1751098"/>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sp>
          <p:nvSpPr>
            <p:cNvPr id="48" name="Text Box 34">
              <a:extLst>
                <a:ext uri="{FF2B5EF4-FFF2-40B4-BE49-F238E27FC236}">
                  <a16:creationId xmlns:a16="http://schemas.microsoft.com/office/drawing/2014/main" id="{9D6B84E7-4F70-48A4-A72E-697FE4F11071}"/>
                </a:ext>
              </a:extLst>
            </p:cNvPr>
            <p:cNvSpPr txBox="1">
              <a:spLocks noChangeAspect="1" noChangeArrowheads="1"/>
            </p:cNvSpPr>
            <p:nvPr/>
          </p:nvSpPr>
          <p:spPr bwMode="gray">
            <a:xfrm>
              <a:off x="1081783" y="1127184"/>
              <a:ext cx="2282478" cy="400110"/>
            </a:xfrm>
            <a:prstGeom prst="rect">
              <a:avLst/>
            </a:prstGeom>
            <a:noFill/>
            <a:ln w="9525">
              <a:noFill/>
              <a:miter lim="800000"/>
              <a:headEnd/>
              <a:tailEnd/>
            </a:ln>
          </p:spPr>
          <p:txBody>
            <a:bodyPr>
              <a:spAutoFit/>
            </a:bodyPr>
            <a:lstStyle/>
            <a:p>
              <a:r>
                <a:rPr lang="en-US" altLang="en-US" sz="2000" b="1" dirty="0">
                  <a:solidFill>
                    <a:srgbClr val="FFFFFF"/>
                  </a:solidFill>
                </a:rPr>
                <a:t>Verbal</a:t>
              </a:r>
            </a:p>
          </p:txBody>
        </p:sp>
        <p:sp>
          <p:nvSpPr>
            <p:cNvPr id="49" name="Text Box 35">
              <a:extLst>
                <a:ext uri="{FF2B5EF4-FFF2-40B4-BE49-F238E27FC236}">
                  <a16:creationId xmlns:a16="http://schemas.microsoft.com/office/drawing/2014/main" id="{3B7E69D3-E846-44AC-B166-6A097F66FB11}"/>
                </a:ext>
              </a:extLst>
            </p:cNvPr>
            <p:cNvSpPr txBox="1">
              <a:spLocks noChangeArrowheads="1"/>
            </p:cNvSpPr>
            <p:nvPr/>
          </p:nvSpPr>
          <p:spPr bwMode="gray">
            <a:xfrm>
              <a:off x="3708036" y="5580095"/>
              <a:ext cx="1784784" cy="400110"/>
            </a:xfrm>
            <a:prstGeom prst="rect">
              <a:avLst/>
            </a:prstGeom>
            <a:noFill/>
            <a:ln w="12700">
              <a:noFill/>
              <a:miter lim="800000"/>
              <a:headEnd type="none" w="sm" len="sm"/>
              <a:tailEnd type="none" w="sm" len="sm"/>
            </a:ln>
          </p:spPr>
          <p:txBody>
            <a:bodyPr wrap="none">
              <a:spAutoFit/>
            </a:bodyPr>
            <a:lstStyle/>
            <a:p>
              <a:r>
                <a:rPr lang="en-US" altLang="en-US" sz="2000" dirty="0">
                  <a:solidFill>
                    <a:schemeClr val="bg1"/>
                  </a:solidFill>
                </a:rPr>
                <a:t>More emoting</a:t>
              </a:r>
              <a:endParaRPr lang="en-US" sz="2400" dirty="0">
                <a:solidFill>
                  <a:schemeClr val="bg1"/>
                </a:solidFill>
                <a:latin typeface="Times New Roman" pitchFamily="18" charset="0"/>
              </a:endParaRPr>
            </a:p>
          </p:txBody>
        </p:sp>
        <p:sp>
          <p:nvSpPr>
            <p:cNvPr id="50" name="Rectangle 36">
              <a:extLst>
                <a:ext uri="{FF2B5EF4-FFF2-40B4-BE49-F238E27FC236}">
                  <a16:creationId xmlns:a16="http://schemas.microsoft.com/office/drawing/2014/main" id="{2227BFA2-FB25-4492-9D14-0F646E6AD3FB}"/>
                </a:ext>
              </a:extLst>
            </p:cNvPr>
            <p:cNvSpPr>
              <a:spLocks noChangeArrowheads="1"/>
            </p:cNvSpPr>
            <p:nvPr/>
          </p:nvSpPr>
          <p:spPr bwMode="gray">
            <a:xfrm>
              <a:off x="3486270" y="1127786"/>
              <a:ext cx="2191626" cy="400110"/>
            </a:xfrm>
            <a:prstGeom prst="rect">
              <a:avLst/>
            </a:prstGeom>
            <a:noFill/>
            <a:ln w="9525">
              <a:noFill/>
              <a:miter lim="800000"/>
              <a:headEnd/>
              <a:tailEnd/>
            </a:ln>
          </p:spPr>
          <p:txBody>
            <a:bodyPr wrap="none">
              <a:spAutoFit/>
            </a:bodyPr>
            <a:lstStyle/>
            <a:p>
              <a:r>
                <a:rPr lang="en-US" altLang="en-US" sz="2000" b="1" dirty="0">
                  <a:solidFill>
                    <a:schemeClr val="bg1"/>
                  </a:solidFill>
                </a:rPr>
                <a:t>More controlling</a:t>
              </a:r>
              <a:endParaRPr lang="en-US" sz="2000" b="1" dirty="0">
                <a:solidFill>
                  <a:schemeClr val="bg1"/>
                </a:solidFill>
              </a:endParaRPr>
            </a:p>
          </p:txBody>
        </p:sp>
        <p:sp>
          <p:nvSpPr>
            <p:cNvPr id="51" name="Text Box 37">
              <a:extLst>
                <a:ext uri="{FF2B5EF4-FFF2-40B4-BE49-F238E27FC236}">
                  <a16:creationId xmlns:a16="http://schemas.microsoft.com/office/drawing/2014/main" id="{A2BCACCC-D957-45E3-ACE0-672B13ED0843}"/>
                </a:ext>
              </a:extLst>
            </p:cNvPr>
            <p:cNvSpPr txBox="1">
              <a:spLocks noChangeAspect="1" noChangeArrowheads="1"/>
            </p:cNvSpPr>
            <p:nvPr/>
          </p:nvSpPr>
          <p:spPr bwMode="gray">
            <a:xfrm>
              <a:off x="5766015" y="1127184"/>
              <a:ext cx="2282479" cy="400110"/>
            </a:xfrm>
            <a:prstGeom prst="rect">
              <a:avLst/>
            </a:prstGeom>
            <a:noFill/>
            <a:ln w="9525">
              <a:noFill/>
              <a:miter lim="800000"/>
              <a:headEnd/>
              <a:tailEnd/>
            </a:ln>
          </p:spPr>
          <p:txBody>
            <a:bodyPr>
              <a:spAutoFit/>
            </a:bodyPr>
            <a:lstStyle/>
            <a:p>
              <a:r>
                <a:rPr lang="en-US" altLang="en-US" sz="2000" b="1" dirty="0">
                  <a:solidFill>
                    <a:srgbClr val="FFFFFF"/>
                  </a:solidFill>
                </a:rPr>
                <a:t>Nonverbal</a:t>
              </a:r>
            </a:p>
          </p:txBody>
        </p:sp>
        <p:sp>
          <p:nvSpPr>
            <p:cNvPr id="52" name="Text Box 38">
              <a:extLst>
                <a:ext uri="{FF2B5EF4-FFF2-40B4-BE49-F238E27FC236}">
                  <a16:creationId xmlns:a16="http://schemas.microsoft.com/office/drawing/2014/main" id="{EE2283DE-165A-4802-9DE7-F8AF50B2CF43}"/>
                </a:ext>
              </a:extLst>
            </p:cNvPr>
            <p:cNvSpPr txBox="1">
              <a:spLocks noChangeArrowheads="1"/>
            </p:cNvSpPr>
            <p:nvPr/>
          </p:nvSpPr>
          <p:spPr bwMode="gray">
            <a:xfrm>
              <a:off x="1370480" y="2862900"/>
              <a:ext cx="837632"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solidFill>
                    <a:schemeClr val="bg1"/>
                  </a:solidFill>
                </a:rPr>
                <a:t>Monotone</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Emotion</a:t>
              </a:r>
            </a:p>
            <a:p>
              <a:pPr>
                <a:lnSpc>
                  <a:spcPct val="78000"/>
                </a:lnSpc>
              </a:pPr>
              <a:r>
                <a:rPr lang="en-US" altLang="en-US" sz="1400" dirty="0">
                  <a:solidFill>
                    <a:schemeClr val="bg1"/>
                  </a:solidFill>
                </a:rPr>
                <a:t>in voice</a:t>
              </a:r>
            </a:p>
            <a:p>
              <a:pPr>
                <a:lnSpc>
                  <a:spcPct val="78000"/>
                </a:lnSpc>
              </a:pPr>
              <a:endParaRPr lang="en-US" altLang="en-US" sz="1400" dirty="0">
                <a:solidFill>
                  <a:srgbClr val="000000"/>
                </a:solidFill>
              </a:endParaRP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Inflection</a:t>
              </a:r>
            </a:p>
          </p:txBody>
        </p:sp>
        <p:sp>
          <p:nvSpPr>
            <p:cNvPr id="53" name="Text Box 39">
              <a:extLst>
                <a:ext uri="{FF2B5EF4-FFF2-40B4-BE49-F238E27FC236}">
                  <a16:creationId xmlns:a16="http://schemas.microsoft.com/office/drawing/2014/main" id="{F85D3065-498E-45F9-8EAB-3A360AAE6586}"/>
                </a:ext>
              </a:extLst>
            </p:cNvPr>
            <p:cNvSpPr txBox="1">
              <a:spLocks noChangeAspect="1" noChangeArrowheads="1"/>
            </p:cNvSpPr>
            <p:nvPr/>
          </p:nvSpPr>
          <p:spPr bwMode="gray">
            <a:xfrm>
              <a:off x="2504944" y="2862398"/>
              <a:ext cx="897571"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solidFill>
                    <a:schemeClr val="bg1"/>
                  </a:solidFill>
                </a:rPr>
                <a:t>Task</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Subjects</a:t>
              </a:r>
            </a:p>
            <a:p>
              <a:pPr>
                <a:lnSpc>
                  <a:spcPct val="78000"/>
                </a:lnSpc>
              </a:pPr>
              <a:r>
                <a:rPr lang="en-US" altLang="en-US" sz="1400" dirty="0">
                  <a:solidFill>
                    <a:schemeClr val="bg1"/>
                  </a:solidFill>
                </a:rPr>
                <a:t>of speech</a:t>
              </a:r>
            </a:p>
            <a:p>
              <a:pPr>
                <a:lnSpc>
                  <a:spcPct val="78000"/>
                </a:lnSpc>
              </a:pPr>
              <a:endParaRPr lang="en-US" altLang="en-US" sz="1400" dirty="0">
                <a:solidFill>
                  <a:srgbClr val="000000"/>
                </a:solidFill>
              </a:endParaRP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People</a:t>
              </a:r>
            </a:p>
          </p:txBody>
        </p:sp>
        <p:sp>
          <p:nvSpPr>
            <p:cNvPr id="54" name="Text Box 40">
              <a:extLst>
                <a:ext uri="{FF2B5EF4-FFF2-40B4-BE49-F238E27FC236}">
                  <a16:creationId xmlns:a16="http://schemas.microsoft.com/office/drawing/2014/main" id="{FD701DFB-5C78-475B-B2F5-40C783175A14}"/>
                </a:ext>
              </a:extLst>
            </p:cNvPr>
            <p:cNvSpPr txBox="1">
              <a:spLocks noChangeAspect="1" noChangeArrowheads="1"/>
            </p:cNvSpPr>
            <p:nvPr/>
          </p:nvSpPr>
          <p:spPr bwMode="gray">
            <a:xfrm>
              <a:off x="3509289" y="2862900"/>
              <a:ext cx="916245" cy="1513684"/>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solidFill>
                    <a:schemeClr val="bg1"/>
                  </a:solidFill>
                </a:rPr>
                <a:t>Facts and data</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Form of</a:t>
              </a:r>
            </a:p>
            <a:p>
              <a:pPr>
                <a:lnSpc>
                  <a:spcPct val="78000"/>
                </a:lnSpc>
              </a:pPr>
              <a:r>
                <a:rPr lang="en-US" altLang="en-US" sz="1400" dirty="0">
                  <a:solidFill>
                    <a:schemeClr val="bg1"/>
                  </a:solidFill>
                </a:rPr>
                <a:t>descriptive</a:t>
              </a:r>
            </a:p>
            <a:p>
              <a:pPr>
                <a:lnSpc>
                  <a:spcPct val="78000"/>
                </a:lnSpc>
              </a:pPr>
              <a:endParaRPr lang="en-US" altLang="en-US" sz="1400" dirty="0">
                <a:solidFill>
                  <a:srgbClr val="000000"/>
                </a:solidFill>
              </a:endParaRPr>
            </a:p>
            <a:p>
              <a:pPr>
                <a:lnSpc>
                  <a:spcPct val="78000"/>
                </a:lnSpc>
              </a:pPr>
              <a:endParaRPr lang="en-US" altLang="en-US" sz="1400" i="1" dirty="0">
                <a:solidFill>
                  <a:srgbClr val="000000"/>
                </a:solidFill>
              </a:endParaRPr>
            </a:p>
            <a:p>
              <a:pPr>
                <a:lnSpc>
                  <a:spcPct val="78000"/>
                </a:lnSpc>
              </a:pPr>
              <a:r>
                <a:rPr lang="en-US" altLang="en-US" sz="1400" i="1" dirty="0">
                  <a:solidFill>
                    <a:srgbClr val="000000"/>
                  </a:solidFill>
                </a:rPr>
                <a:t>Opinions and stories</a:t>
              </a:r>
            </a:p>
          </p:txBody>
        </p:sp>
        <p:sp>
          <p:nvSpPr>
            <p:cNvPr id="55" name="Text Box 41">
              <a:extLst>
                <a:ext uri="{FF2B5EF4-FFF2-40B4-BE49-F238E27FC236}">
                  <a16:creationId xmlns:a16="http://schemas.microsoft.com/office/drawing/2014/main" id="{E938C3D5-21EE-471E-ACFC-3C57BFA96B05}"/>
                </a:ext>
              </a:extLst>
            </p:cNvPr>
            <p:cNvSpPr txBox="1">
              <a:spLocks noChangeAspect="1" noChangeArrowheads="1"/>
            </p:cNvSpPr>
            <p:nvPr/>
          </p:nvSpPr>
          <p:spPr bwMode="gray">
            <a:xfrm>
              <a:off x="4940583" y="2879769"/>
              <a:ext cx="510983"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solidFill>
                    <a:schemeClr val="bg1"/>
                  </a:solidFill>
                </a:rPr>
                <a:t>Less</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Use of</a:t>
              </a:r>
            </a:p>
            <a:p>
              <a:pPr>
                <a:lnSpc>
                  <a:spcPct val="78000"/>
                </a:lnSpc>
              </a:pPr>
              <a:r>
                <a:rPr lang="en-US" altLang="en-US" sz="1400" dirty="0">
                  <a:solidFill>
                    <a:schemeClr val="bg1"/>
                  </a:solidFill>
                </a:rPr>
                <a:t>hands</a:t>
              </a:r>
            </a:p>
            <a:p>
              <a:pPr>
                <a:lnSpc>
                  <a:spcPct val="78000"/>
                </a:lnSpc>
              </a:pPr>
              <a:r>
                <a:rPr lang="en-US" altLang="en-US" sz="1400" dirty="0">
                  <a:solidFill>
                    <a:srgbClr val="000000"/>
                  </a:solidFill>
                </a:rPr>
                <a:t> </a:t>
              </a: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More</a:t>
              </a:r>
            </a:p>
          </p:txBody>
        </p:sp>
        <p:sp>
          <p:nvSpPr>
            <p:cNvPr id="56" name="Text Box 42">
              <a:extLst>
                <a:ext uri="{FF2B5EF4-FFF2-40B4-BE49-F238E27FC236}">
                  <a16:creationId xmlns:a16="http://schemas.microsoft.com/office/drawing/2014/main" id="{E266FD29-1470-4FEA-BECF-EA459499333A}"/>
                </a:ext>
              </a:extLst>
            </p:cNvPr>
            <p:cNvSpPr txBox="1">
              <a:spLocks noChangeAspect="1" noChangeArrowheads="1"/>
            </p:cNvSpPr>
            <p:nvPr/>
          </p:nvSpPr>
          <p:spPr bwMode="gray">
            <a:xfrm>
              <a:off x="6046582" y="2867522"/>
              <a:ext cx="635678"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solidFill>
                    <a:schemeClr val="bg1"/>
                  </a:solidFill>
                </a:rPr>
                <a:t>Rigid</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Body</a:t>
              </a:r>
            </a:p>
            <a:p>
              <a:pPr>
                <a:lnSpc>
                  <a:spcPct val="78000"/>
                </a:lnSpc>
              </a:pPr>
              <a:r>
                <a:rPr lang="en-US" altLang="en-US" sz="1400" dirty="0">
                  <a:solidFill>
                    <a:schemeClr val="bg1"/>
                  </a:solidFill>
                </a:rPr>
                <a:t>posture</a:t>
              </a:r>
            </a:p>
            <a:p>
              <a:pPr>
                <a:lnSpc>
                  <a:spcPct val="78000"/>
                </a:lnSpc>
              </a:pPr>
              <a:endParaRPr lang="en-US" altLang="en-US" sz="1400" dirty="0">
                <a:solidFill>
                  <a:srgbClr val="000000"/>
                </a:solidFill>
              </a:endParaRP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Casual</a:t>
              </a:r>
            </a:p>
          </p:txBody>
        </p:sp>
        <p:sp>
          <p:nvSpPr>
            <p:cNvPr id="57" name="Text Box 43">
              <a:extLst>
                <a:ext uri="{FF2B5EF4-FFF2-40B4-BE49-F238E27FC236}">
                  <a16:creationId xmlns:a16="http://schemas.microsoft.com/office/drawing/2014/main" id="{F2532766-E96F-4CFC-9E0C-159D0359CDCD}"/>
                </a:ext>
              </a:extLst>
            </p:cNvPr>
            <p:cNvSpPr txBox="1">
              <a:spLocks noChangeAspect="1" noChangeArrowheads="1"/>
            </p:cNvSpPr>
            <p:nvPr/>
          </p:nvSpPr>
          <p:spPr bwMode="gray">
            <a:xfrm>
              <a:off x="7022464" y="2855276"/>
              <a:ext cx="914890"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solidFill>
                    <a:schemeClr val="bg1"/>
                  </a:solidFill>
                </a:rPr>
                <a:t>Controlled</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 </a:t>
              </a:r>
            </a:p>
            <a:p>
              <a:pPr>
                <a:lnSpc>
                  <a:spcPct val="78000"/>
                </a:lnSpc>
              </a:pPr>
              <a:r>
                <a:rPr lang="en-US" altLang="en-US" sz="1400" dirty="0">
                  <a:solidFill>
                    <a:schemeClr val="bg1"/>
                  </a:solidFill>
                </a:rPr>
                <a:t>Facial</a:t>
              </a:r>
            </a:p>
            <a:p>
              <a:pPr>
                <a:lnSpc>
                  <a:spcPct val="78000"/>
                </a:lnSpc>
              </a:pPr>
              <a:r>
                <a:rPr lang="en-US" altLang="en-US" sz="1400" dirty="0">
                  <a:solidFill>
                    <a:schemeClr val="bg1"/>
                  </a:solidFill>
                </a:rPr>
                <a:t>expression</a:t>
              </a:r>
            </a:p>
            <a:p>
              <a:pPr>
                <a:lnSpc>
                  <a:spcPct val="78000"/>
                </a:lnSpc>
              </a:pPr>
              <a:endParaRPr lang="en-US" altLang="en-US" sz="1400" dirty="0">
                <a:solidFill>
                  <a:schemeClr val="bg1"/>
                </a:solidFill>
              </a:endParaRP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Animated</a:t>
              </a:r>
            </a:p>
          </p:txBody>
        </p:sp>
        <p:sp>
          <p:nvSpPr>
            <p:cNvPr id="58" name="Rectangle 57">
              <a:extLst>
                <a:ext uri="{FF2B5EF4-FFF2-40B4-BE49-F238E27FC236}">
                  <a16:creationId xmlns:a16="http://schemas.microsoft.com/office/drawing/2014/main" id="{49A49399-F490-46E6-8458-5C8A82C3F56F}"/>
                </a:ext>
              </a:extLst>
            </p:cNvPr>
            <p:cNvSpPr/>
            <p:nvPr/>
          </p:nvSpPr>
          <p:spPr bwMode="auto">
            <a:xfrm>
              <a:off x="4159876" y="2197040"/>
              <a:ext cx="390353" cy="346980"/>
            </a:xfrm>
            <a:prstGeom prst="rect">
              <a:avLst/>
            </a:prstGeom>
            <a:solidFill>
              <a:srgbClr val="7474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b="1" dirty="0">
                <a:solidFill>
                  <a:srgbClr val="FFFFFF"/>
                </a:solidFill>
              </a:endParaRPr>
            </a:p>
          </p:txBody>
        </p:sp>
        <p:sp>
          <p:nvSpPr>
            <p:cNvPr id="59" name="Rectangle 58">
              <a:extLst>
                <a:ext uri="{FF2B5EF4-FFF2-40B4-BE49-F238E27FC236}">
                  <a16:creationId xmlns:a16="http://schemas.microsoft.com/office/drawing/2014/main" id="{629A8852-B957-4E3C-9A56-A228B1EA3BD2}"/>
                </a:ext>
              </a:extLst>
            </p:cNvPr>
            <p:cNvSpPr/>
            <p:nvPr/>
          </p:nvSpPr>
          <p:spPr bwMode="auto">
            <a:xfrm>
              <a:off x="4159876" y="4886136"/>
              <a:ext cx="390353" cy="346980"/>
            </a:xfrm>
            <a:prstGeom prst="rect">
              <a:avLst/>
            </a:prstGeom>
            <a:solidFill>
              <a:srgbClr val="C4C4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b="1" dirty="0">
                <a:solidFill>
                  <a:srgbClr val="FFFFFF"/>
                </a:solidFill>
              </a:endParaRPr>
            </a:p>
          </p:txBody>
        </p:sp>
        <p:sp>
          <p:nvSpPr>
            <p:cNvPr id="61" name="Freeform 45">
              <a:extLst>
                <a:ext uri="{FF2B5EF4-FFF2-40B4-BE49-F238E27FC236}">
                  <a16:creationId xmlns:a16="http://schemas.microsoft.com/office/drawing/2014/main" id="{86C1CE6B-7705-4F85-A794-F402B6970C7D}"/>
                </a:ext>
              </a:extLst>
            </p:cNvPr>
            <p:cNvSpPr>
              <a:spLocks/>
            </p:cNvSpPr>
            <p:nvPr/>
          </p:nvSpPr>
          <p:spPr bwMode="gray">
            <a:xfrm rot="5400000">
              <a:off x="3686030" y="2516057"/>
              <a:ext cx="1922036" cy="432371"/>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chemeClr val="tx2"/>
            </a:solidFill>
            <a:ln w="9525">
              <a:noFill/>
              <a:round/>
              <a:headEnd/>
              <a:tailEnd/>
            </a:ln>
          </p:spPr>
          <p:txBody>
            <a:bodyPr/>
            <a:lstStyle/>
            <a:p>
              <a:endParaRPr lang="en-US" dirty="0">
                <a:solidFill>
                  <a:srgbClr val="FFFFFF"/>
                </a:solidFill>
              </a:endParaRPr>
            </a:p>
          </p:txBody>
        </p:sp>
        <p:sp>
          <p:nvSpPr>
            <p:cNvPr id="63" name="Text Box 47">
              <a:extLst>
                <a:ext uri="{FF2B5EF4-FFF2-40B4-BE49-F238E27FC236}">
                  <a16:creationId xmlns:a16="http://schemas.microsoft.com/office/drawing/2014/main" id="{DDA757E5-9725-4478-ACD2-D5C9D2A38022}"/>
                </a:ext>
              </a:extLst>
            </p:cNvPr>
            <p:cNvSpPr txBox="1">
              <a:spLocks noChangeArrowheads="1"/>
            </p:cNvSpPr>
            <p:nvPr/>
          </p:nvSpPr>
          <p:spPr bwMode="gray">
            <a:xfrm rot="16200000">
              <a:off x="4045585" y="2854064"/>
              <a:ext cx="1182791" cy="399842"/>
            </a:xfrm>
            <a:prstGeom prst="rect">
              <a:avLst/>
            </a:prstGeom>
            <a:noFill/>
            <a:ln w="9525">
              <a:noFill/>
              <a:miter lim="800000"/>
              <a:headEnd/>
              <a:tailEnd/>
            </a:ln>
          </p:spPr>
          <p:txBody>
            <a:bodyPr wrap="none" anchor="ctr" anchorCtr="1">
              <a:spAutoFit/>
            </a:bodyPr>
            <a:lstStyle/>
            <a:p>
              <a:pPr algn="r" eaLnBrk="0" hangingPunct="0"/>
              <a:r>
                <a:rPr lang="en-US" altLang="en-US" sz="2000" b="1" dirty="0">
                  <a:solidFill>
                    <a:srgbClr val="000000"/>
                  </a:solidFill>
                </a:rPr>
                <a:t>Controls</a:t>
              </a:r>
            </a:p>
          </p:txBody>
        </p:sp>
        <p:sp>
          <p:nvSpPr>
            <p:cNvPr id="64" name="Freeform 48">
              <a:extLst>
                <a:ext uri="{FF2B5EF4-FFF2-40B4-BE49-F238E27FC236}">
                  <a16:creationId xmlns:a16="http://schemas.microsoft.com/office/drawing/2014/main" id="{3515492E-4DBD-475A-94CD-51DDC2E331BE}"/>
                </a:ext>
              </a:extLst>
            </p:cNvPr>
            <p:cNvSpPr>
              <a:spLocks/>
            </p:cNvSpPr>
            <p:nvPr/>
          </p:nvSpPr>
          <p:spPr bwMode="gray">
            <a:xfrm rot="5400000">
              <a:off x="3693388" y="4434847"/>
              <a:ext cx="1909038" cy="432371"/>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747480"/>
            </a:solidFill>
            <a:ln w="9525">
              <a:noFill/>
              <a:round/>
              <a:headEnd/>
              <a:tailEnd/>
            </a:ln>
          </p:spPr>
          <p:txBody>
            <a:bodyPr/>
            <a:lstStyle/>
            <a:p>
              <a:endParaRPr lang="en-US" dirty="0">
                <a:solidFill>
                  <a:srgbClr val="FFFFFF"/>
                </a:solidFill>
              </a:endParaRPr>
            </a:p>
          </p:txBody>
        </p:sp>
        <p:sp>
          <p:nvSpPr>
            <p:cNvPr id="66" name="Text Box 50">
              <a:extLst>
                <a:ext uri="{FF2B5EF4-FFF2-40B4-BE49-F238E27FC236}">
                  <a16:creationId xmlns:a16="http://schemas.microsoft.com/office/drawing/2014/main" id="{EEEB9E43-4825-4E20-9760-AB9033313C76}"/>
                </a:ext>
              </a:extLst>
            </p:cNvPr>
            <p:cNvSpPr txBox="1">
              <a:spLocks noChangeArrowheads="1"/>
            </p:cNvSpPr>
            <p:nvPr/>
          </p:nvSpPr>
          <p:spPr bwMode="gray">
            <a:xfrm rot="16200000" flipH="1">
              <a:off x="4100013" y="4165208"/>
              <a:ext cx="1073935" cy="399842"/>
            </a:xfrm>
            <a:prstGeom prst="rect">
              <a:avLst/>
            </a:prstGeom>
            <a:noFill/>
            <a:ln w="9525">
              <a:noFill/>
              <a:miter lim="800000"/>
              <a:headEnd/>
              <a:tailEnd/>
            </a:ln>
          </p:spPr>
          <p:txBody>
            <a:bodyPr wrap="none" anchor="ctr" anchorCtr="1">
              <a:spAutoFit/>
            </a:bodyPr>
            <a:lstStyle/>
            <a:p>
              <a:pPr eaLnBrk="0" hangingPunct="0"/>
              <a:r>
                <a:rPr lang="en-US" altLang="en-US" sz="2000" b="1" dirty="0">
                  <a:solidFill>
                    <a:schemeClr val="bg1"/>
                  </a:solidFill>
                </a:rPr>
                <a:t>Emotes</a:t>
              </a:r>
            </a:p>
          </p:txBody>
        </p:sp>
      </p:grpSp>
      <p:sp>
        <p:nvSpPr>
          <p:cNvPr id="2" name="Rectangle 1">
            <a:extLst>
              <a:ext uri="{FF2B5EF4-FFF2-40B4-BE49-F238E27FC236}">
                <a16:creationId xmlns:a16="http://schemas.microsoft.com/office/drawing/2014/main" id="{F51764B5-D25C-8470-BFBB-9B973EBA4A27}"/>
              </a:ext>
            </a:extLst>
          </p:cNvPr>
          <p:cNvSpPr/>
          <p:nvPr/>
        </p:nvSpPr>
        <p:spPr>
          <a:xfrm>
            <a:off x="2492474" y="6306148"/>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21622447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t>Style tendencies </a:t>
            </a:r>
          </a:p>
        </p:txBody>
      </p:sp>
      <p:sp>
        <p:nvSpPr>
          <p:cNvPr id="4" name="Rectangle 3">
            <a:extLst>
              <a:ext uri="{FF2B5EF4-FFF2-40B4-BE49-F238E27FC236}">
                <a16:creationId xmlns:a16="http://schemas.microsoft.com/office/drawing/2014/main" id="{4D034B32-F330-4AD4-8836-9FB339873454}"/>
              </a:ext>
            </a:extLst>
          </p:cNvPr>
          <p:cNvSpPr/>
          <p:nvPr/>
        </p:nvSpPr>
        <p:spPr>
          <a:xfrm>
            <a:off x="285222" y="1302715"/>
            <a:ext cx="8583478" cy="499666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2" name="Content Placeholder 2">
            <a:extLst>
              <a:ext uri="{FF2B5EF4-FFF2-40B4-BE49-F238E27FC236}">
                <a16:creationId xmlns:a16="http://schemas.microsoft.com/office/drawing/2014/main" id="{35048C0C-B2B1-41EC-B452-AADE407492A9}"/>
              </a:ext>
            </a:extLst>
          </p:cNvPr>
          <p:cNvSpPr txBox="1">
            <a:spLocks/>
          </p:cNvSpPr>
          <p:nvPr/>
        </p:nvSpPr>
        <p:spPr>
          <a:xfrm>
            <a:off x="885338" y="1338153"/>
            <a:ext cx="3786346" cy="2093558"/>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Analytical</a:t>
            </a:r>
          </a:p>
          <a:p>
            <a:pPr marL="267319" lvl="0" indent="-267319">
              <a:buClr>
                <a:srgbClr val="FFE600"/>
              </a:buClr>
              <a:defRPr/>
            </a:pPr>
            <a:r>
              <a:rPr lang="en-US" sz="1600" dirty="0">
                <a:solidFill>
                  <a:srgbClr val="000000"/>
                </a:solidFill>
              </a:rPr>
              <a:t>Slower-paced, slower to act</a:t>
            </a:r>
          </a:p>
          <a:p>
            <a:pPr marL="267319" lvl="0" indent="-267319">
              <a:buClr>
                <a:srgbClr val="FFE600"/>
              </a:buClr>
              <a:defRPr/>
            </a:pPr>
            <a:r>
              <a:rPr lang="en-US" sz="1600" dirty="0">
                <a:solidFill>
                  <a:srgbClr val="000000"/>
                </a:solidFill>
              </a:rPr>
              <a:t>Makes strong efforts to organize</a:t>
            </a:r>
          </a:p>
          <a:p>
            <a:pPr marL="267319" lvl="0" indent="-267319">
              <a:buClr>
                <a:srgbClr val="FFE600"/>
              </a:buClr>
              <a:defRPr/>
            </a:pPr>
            <a:r>
              <a:rPr lang="en-US" sz="1600" dirty="0">
                <a:solidFill>
                  <a:srgbClr val="000000"/>
                </a:solidFill>
              </a:rPr>
              <a:t>Shows less concern for relationships</a:t>
            </a:r>
          </a:p>
          <a:p>
            <a:pPr marL="267319" lvl="0" indent="-267319">
              <a:buClr>
                <a:srgbClr val="FFE600"/>
              </a:buClr>
              <a:defRPr/>
            </a:pPr>
            <a:r>
              <a:rPr lang="en-US" sz="1600" dirty="0">
                <a:solidFill>
                  <a:srgbClr val="000000"/>
                </a:solidFill>
              </a:rPr>
              <a:t>Works in a historical time frame</a:t>
            </a:r>
          </a:p>
          <a:p>
            <a:pPr marL="267319" lvl="0" indent="-267319">
              <a:buClr>
                <a:srgbClr val="FFE600"/>
              </a:buClr>
              <a:defRPr/>
            </a:pPr>
            <a:r>
              <a:rPr lang="en-US" sz="1600" dirty="0">
                <a:solidFill>
                  <a:srgbClr val="000000"/>
                </a:solidFill>
              </a:rPr>
              <a:t>Takes action cautiously</a:t>
            </a:r>
          </a:p>
          <a:p>
            <a:pPr marL="267319" lvl="0" indent="-267319">
              <a:buClr>
                <a:srgbClr val="FFE600"/>
              </a:buClr>
              <a:defRPr/>
            </a:pPr>
            <a:r>
              <a:rPr lang="en-US" sz="1600" dirty="0">
                <a:solidFill>
                  <a:srgbClr val="000000"/>
                </a:solidFill>
              </a:rPr>
              <a:t>Tends to avoid personal involvement</a:t>
            </a:r>
          </a:p>
        </p:txBody>
      </p:sp>
      <p:sp>
        <p:nvSpPr>
          <p:cNvPr id="23" name="Content Placeholder 2">
            <a:extLst>
              <a:ext uri="{FF2B5EF4-FFF2-40B4-BE49-F238E27FC236}">
                <a16:creationId xmlns:a16="http://schemas.microsoft.com/office/drawing/2014/main" id="{745E3E1A-8CFB-4D6D-89E3-BFD6907BFE8A}"/>
              </a:ext>
            </a:extLst>
          </p:cNvPr>
          <p:cNvSpPr txBox="1">
            <a:spLocks/>
          </p:cNvSpPr>
          <p:nvPr/>
        </p:nvSpPr>
        <p:spPr>
          <a:xfrm>
            <a:off x="886062" y="3994843"/>
            <a:ext cx="3824895" cy="2250246"/>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Amiable</a:t>
            </a:r>
          </a:p>
          <a:p>
            <a:pPr marL="267319" lvl="0" indent="-267319">
              <a:buClr>
                <a:srgbClr val="FFE600"/>
              </a:buClr>
              <a:defRPr/>
            </a:pPr>
            <a:r>
              <a:rPr lang="en-US" sz="1600" dirty="0">
                <a:solidFill>
                  <a:srgbClr val="000000"/>
                </a:solidFill>
              </a:rPr>
              <a:t>Slower-paced </a:t>
            </a:r>
          </a:p>
          <a:p>
            <a:pPr marL="267319" lvl="0" indent="-267319">
              <a:buClr>
                <a:srgbClr val="FFE600"/>
              </a:buClr>
              <a:defRPr/>
            </a:pPr>
            <a:r>
              <a:rPr lang="en-US" sz="1600" dirty="0">
                <a:solidFill>
                  <a:srgbClr val="000000"/>
                </a:solidFill>
              </a:rPr>
              <a:t>Makes efforts to relate</a:t>
            </a:r>
          </a:p>
          <a:p>
            <a:pPr marL="267319" lvl="0" indent="-267319">
              <a:buClr>
                <a:srgbClr val="FFE600"/>
              </a:buClr>
              <a:defRPr/>
            </a:pPr>
            <a:r>
              <a:rPr lang="en-US" sz="1600" dirty="0">
                <a:solidFill>
                  <a:srgbClr val="000000"/>
                </a:solidFill>
              </a:rPr>
              <a:t>Shows less concern for effecting change</a:t>
            </a:r>
          </a:p>
          <a:p>
            <a:pPr marL="267319" lvl="0" indent="-267319">
              <a:buClr>
                <a:srgbClr val="FFE600"/>
              </a:buClr>
              <a:defRPr/>
            </a:pPr>
            <a:r>
              <a:rPr lang="en-US" sz="1600" dirty="0">
                <a:solidFill>
                  <a:srgbClr val="000000"/>
                </a:solidFill>
              </a:rPr>
              <a:t>Works in the present time frame</a:t>
            </a:r>
          </a:p>
          <a:p>
            <a:pPr marL="267319" lvl="0" indent="-267319">
              <a:buClr>
                <a:srgbClr val="FFE600"/>
              </a:buClr>
              <a:defRPr/>
            </a:pPr>
            <a:r>
              <a:rPr lang="en-US" sz="1600" dirty="0">
                <a:solidFill>
                  <a:srgbClr val="000000"/>
                </a:solidFill>
              </a:rPr>
              <a:t>Shows supportive action</a:t>
            </a:r>
          </a:p>
          <a:p>
            <a:pPr marL="267319" lvl="0" indent="-267319">
              <a:buClr>
                <a:srgbClr val="FFE600"/>
              </a:buClr>
              <a:defRPr/>
            </a:pPr>
            <a:r>
              <a:rPr lang="en-US" sz="1600" dirty="0">
                <a:solidFill>
                  <a:srgbClr val="000000"/>
                </a:solidFill>
              </a:rPr>
              <a:t>Tends to avoid conflict </a:t>
            </a: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20" name="Content Placeholder 2">
            <a:extLst>
              <a:ext uri="{FF2B5EF4-FFF2-40B4-BE49-F238E27FC236}">
                <a16:creationId xmlns:a16="http://schemas.microsoft.com/office/drawing/2014/main" id="{F8AB53B3-F730-418B-94A3-939676024499}"/>
              </a:ext>
            </a:extLst>
          </p:cNvPr>
          <p:cNvSpPr txBox="1">
            <a:spLocks/>
          </p:cNvSpPr>
          <p:nvPr/>
        </p:nvSpPr>
        <p:spPr>
          <a:xfrm>
            <a:off x="5271800" y="133815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Driving</a:t>
            </a:r>
          </a:p>
          <a:p>
            <a:pPr marL="267319" lvl="0" indent="-267319">
              <a:buClr>
                <a:srgbClr val="FFE600"/>
              </a:buClr>
              <a:defRPr/>
            </a:pPr>
            <a:r>
              <a:rPr lang="en-US" sz="1600" dirty="0">
                <a:solidFill>
                  <a:srgbClr val="000000"/>
                </a:solidFill>
              </a:rPr>
              <a:t>Faster-paced</a:t>
            </a:r>
          </a:p>
          <a:p>
            <a:pPr marL="267319" lvl="0" indent="-267319">
              <a:buClr>
                <a:srgbClr val="FFE600"/>
              </a:buClr>
              <a:defRPr/>
            </a:pPr>
            <a:r>
              <a:rPr lang="en-US" sz="1600" dirty="0">
                <a:solidFill>
                  <a:srgbClr val="000000"/>
                </a:solidFill>
              </a:rPr>
              <a:t>Makes efforts to control</a:t>
            </a:r>
          </a:p>
          <a:p>
            <a:pPr marL="267319" lvl="0" indent="-267319">
              <a:buClr>
                <a:srgbClr val="FFE600"/>
              </a:buClr>
              <a:defRPr/>
            </a:pPr>
            <a:r>
              <a:rPr lang="en-US" sz="1600" dirty="0">
                <a:solidFill>
                  <a:srgbClr val="000000"/>
                </a:solidFill>
              </a:rPr>
              <a:t>Less cautious in relationships</a:t>
            </a:r>
          </a:p>
          <a:p>
            <a:pPr marL="267319" lvl="0" indent="-267319">
              <a:buClr>
                <a:srgbClr val="FFE600"/>
              </a:buClr>
              <a:defRPr/>
            </a:pPr>
            <a:r>
              <a:rPr lang="en-US" sz="1600" dirty="0">
                <a:solidFill>
                  <a:srgbClr val="000000"/>
                </a:solidFill>
              </a:rPr>
              <a:t>Works in the present time frame</a:t>
            </a:r>
          </a:p>
          <a:p>
            <a:pPr marL="267319" lvl="0" indent="-267319">
              <a:buClr>
                <a:srgbClr val="FFE600"/>
              </a:buClr>
              <a:defRPr/>
            </a:pPr>
            <a:r>
              <a:rPr lang="en-US" sz="1600" dirty="0">
                <a:solidFill>
                  <a:srgbClr val="000000"/>
                </a:solidFill>
              </a:rPr>
              <a:t>Tends to direct the actions of others</a:t>
            </a:r>
          </a:p>
          <a:p>
            <a:pPr marL="267319" lvl="0" indent="-267319">
              <a:buClr>
                <a:srgbClr val="FFE600"/>
              </a:buClr>
              <a:defRPr/>
            </a:pPr>
            <a:r>
              <a:rPr lang="en-US" sz="1600" dirty="0">
                <a:solidFill>
                  <a:srgbClr val="000000"/>
                </a:solidFill>
              </a:rPr>
              <a:t>Tends to avoid inaction</a:t>
            </a:r>
          </a:p>
        </p:txBody>
      </p:sp>
      <p:sp>
        <p:nvSpPr>
          <p:cNvPr id="21" name="Content Placeholder 2">
            <a:extLst>
              <a:ext uri="{FF2B5EF4-FFF2-40B4-BE49-F238E27FC236}">
                <a16:creationId xmlns:a16="http://schemas.microsoft.com/office/drawing/2014/main" id="{58EBB470-31BD-4823-B320-88CAC3567601}"/>
              </a:ext>
            </a:extLst>
          </p:cNvPr>
          <p:cNvSpPr txBox="1">
            <a:spLocks/>
          </p:cNvSpPr>
          <p:nvPr/>
        </p:nvSpPr>
        <p:spPr>
          <a:xfrm>
            <a:off x="5261882" y="399484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Expressive</a:t>
            </a:r>
          </a:p>
          <a:p>
            <a:pPr marL="267319" lvl="0" indent="-267319">
              <a:buClr>
                <a:srgbClr val="FFE600"/>
              </a:buClr>
              <a:defRPr/>
            </a:pPr>
            <a:r>
              <a:rPr lang="en-US" sz="1600" dirty="0">
                <a:solidFill>
                  <a:srgbClr val="000000"/>
                </a:solidFill>
              </a:rPr>
              <a:t>Faster-paced</a:t>
            </a:r>
          </a:p>
          <a:p>
            <a:pPr marL="267319" lvl="0" indent="-267319">
              <a:buClr>
                <a:srgbClr val="FFE600"/>
              </a:buClr>
              <a:defRPr/>
            </a:pPr>
            <a:r>
              <a:rPr lang="en-US" sz="1600" dirty="0">
                <a:solidFill>
                  <a:srgbClr val="000000"/>
                </a:solidFill>
              </a:rPr>
              <a:t>Makes efforts to involve</a:t>
            </a:r>
          </a:p>
          <a:p>
            <a:pPr marL="267319" lvl="0" indent="-267319">
              <a:buClr>
                <a:srgbClr val="FFE600"/>
              </a:buClr>
              <a:defRPr/>
            </a:pPr>
            <a:r>
              <a:rPr lang="en-US" sz="1600" dirty="0">
                <a:solidFill>
                  <a:srgbClr val="000000"/>
                </a:solidFill>
              </a:rPr>
              <a:t>Shows less concern for routine</a:t>
            </a:r>
          </a:p>
          <a:p>
            <a:pPr marL="267319" lvl="0" indent="-267319">
              <a:buClr>
                <a:srgbClr val="FFE600"/>
              </a:buClr>
              <a:defRPr/>
            </a:pPr>
            <a:r>
              <a:rPr lang="en-US" sz="1600" dirty="0">
                <a:solidFill>
                  <a:srgbClr val="000000"/>
                </a:solidFill>
              </a:rPr>
              <a:t>Works in the future time frame</a:t>
            </a:r>
          </a:p>
          <a:p>
            <a:pPr marL="267319" lvl="0" indent="-267319">
              <a:buClr>
                <a:srgbClr val="FFE600"/>
              </a:buClr>
              <a:defRPr/>
            </a:pPr>
            <a:r>
              <a:rPr lang="en-US" sz="1600" dirty="0">
                <a:solidFill>
                  <a:srgbClr val="000000"/>
                </a:solidFill>
              </a:rPr>
              <a:t>Tends to act impulsively</a:t>
            </a:r>
          </a:p>
          <a:p>
            <a:pPr marL="267319" lvl="0" indent="-267319">
              <a:buClr>
                <a:srgbClr val="FFE600"/>
              </a:buClr>
              <a:defRPr/>
            </a:pPr>
            <a:r>
              <a:rPr lang="en-US" sz="1600" dirty="0">
                <a:solidFill>
                  <a:srgbClr val="000000"/>
                </a:solidFill>
              </a:rPr>
              <a:t>Tends to avoid isolation </a:t>
            </a: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grpSp>
        <p:nvGrpSpPr>
          <p:cNvPr id="11" name="Group 10">
            <a:extLst>
              <a:ext uri="{FF2B5EF4-FFF2-40B4-BE49-F238E27FC236}">
                <a16:creationId xmlns:a16="http://schemas.microsoft.com/office/drawing/2014/main" id="{75B15B69-64E8-4143-AE5B-D877D91045CA}"/>
              </a:ext>
            </a:extLst>
          </p:cNvPr>
          <p:cNvGrpSpPr/>
          <p:nvPr/>
        </p:nvGrpSpPr>
        <p:grpSpPr>
          <a:xfrm>
            <a:off x="275299" y="2063828"/>
            <a:ext cx="8573549" cy="3373625"/>
            <a:chOff x="613382" y="1532831"/>
            <a:chExt cx="10556079" cy="4233265"/>
          </a:xfrm>
        </p:grpSpPr>
        <p:sp>
          <p:nvSpPr>
            <p:cNvPr id="12" name="Freeform 34">
              <a:extLst>
                <a:ext uri="{FF2B5EF4-FFF2-40B4-BE49-F238E27FC236}">
                  <a16:creationId xmlns:a16="http://schemas.microsoft.com/office/drawing/2014/main" id="{69764E02-1EBE-4636-AC04-8AE68CC9739D}"/>
                </a:ext>
              </a:extLst>
            </p:cNvPr>
            <p:cNvSpPr/>
            <p:nvPr/>
          </p:nvSpPr>
          <p:spPr>
            <a:xfrm rot="5400000">
              <a:off x="3982543" y="3649464"/>
              <a:ext cx="4233265"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9525">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3" name="Freeform 35">
              <a:extLst>
                <a:ext uri="{FF2B5EF4-FFF2-40B4-BE49-F238E27FC236}">
                  <a16:creationId xmlns:a16="http://schemas.microsoft.com/office/drawing/2014/main" id="{F180D950-C565-4CD7-A9CE-33E44021D2E0}"/>
                </a:ext>
              </a:extLst>
            </p:cNvPr>
            <p:cNvSpPr/>
            <p:nvPr/>
          </p:nvSpPr>
          <p:spPr>
            <a:xfrm>
              <a:off x="613382" y="3587868"/>
              <a:ext cx="10556079"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4" name="Up-Down Arrow 36">
              <a:extLst>
                <a:ext uri="{FF2B5EF4-FFF2-40B4-BE49-F238E27FC236}">
                  <a16:creationId xmlns:a16="http://schemas.microsoft.com/office/drawing/2014/main" id="{B54BA900-BBE8-45B1-A8AA-F81C34E8E1F8}"/>
                </a:ext>
              </a:extLst>
            </p:cNvPr>
            <p:cNvSpPr/>
            <p:nvPr/>
          </p:nvSpPr>
          <p:spPr>
            <a:xfrm rot="5400000">
              <a:off x="5864637" y="2191109"/>
              <a:ext cx="469076" cy="2793518"/>
            </a:xfrm>
            <a:prstGeom prst="upDown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7" name="Up-Down Arrow 39">
              <a:extLst>
                <a:ext uri="{FF2B5EF4-FFF2-40B4-BE49-F238E27FC236}">
                  <a16:creationId xmlns:a16="http://schemas.microsoft.com/office/drawing/2014/main" id="{3932844B-3246-4B3D-AE41-1CDAC748AC55}"/>
                </a:ext>
              </a:extLst>
            </p:cNvPr>
            <p:cNvSpPr/>
            <p:nvPr/>
          </p:nvSpPr>
          <p:spPr>
            <a:xfrm>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grpSp>
      <p:grpSp>
        <p:nvGrpSpPr>
          <p:cNvPr id="30" name="Group 17">
            <a:extLst>
              <a:ext uri="{FF2B5EF4-FFF2-40B4-BE49-F238E27FC236}">
                <a16:creationId xmlns:a16="http://schemas.microsoft.com/office/drawing/2014/main" id="{3914D778-3A59-4D4F-96E0-3EF00936867C}"/>
              </a:ext>
            </a:extLst>
          </p:cNvPr>
          <p:cNvGrpSpPr/>
          <p:nvPr/>
        </p:nvGrpSpPr>
        <p:grpSpPr>
          <a:xfrm>
            <a:off x="2373190" y="1349341"/>
            <a:ext cx="4876800" cy="4797732"/>
            <a:chOff x="2100057" y="845450"/>
            <a:chExt cx="4876800" cy="3598299"/>
          </a:xfrm>
        </p:grpSpPr>
        <p:sp>
          <p:nvSpPr>
            <p:cNvPr id="31" name="Pentagon 16">
              <a:extLst>
                <a:ext uri="{FF2B5EF4-FFF2-40B4-BE49-F238E27FC236}">
                  <a16:creationId xmlns:a16="http://schemas.microsoft.com/office/drawing/2014/main" id="{19221DBB-7005-4E2F-9BC1-87FDFC047C7B}"/>
                </a:ext>
              </a:extLst>
            </p:cNvPr>
            <p:cNvSpPr>
              <a:spLocks noChangeArrowheads="1"/>
            </p:cNvSpPr>
            <p:nvPr/>
          </p:nvSpPr>
          <p:spPr bwMode="gray">
            <a:xfrm>
              <a:off x="4357482" y="2427224"/>
              <a:ext cx="2619375" cy="345795"/>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32" name="Pentagon 17">
              <a:extLst>
                <a:ext uri="{FF2B5EF4-FFF2-40B4-BE49-F238E27FC236}">
                  <a16:creationId xmlns:a16="http://schemas.microsoft.com/office/drawing/2014/main" id="{A8CE2D08-56DC-4F9C-8D08-DA19B20C9D37}"/>
                </a:ext>
              </a:extLst>
            </p:cNvPr>
            <p:cNvSpPr>
              <a:spLocks noChangeArrowheads="1"/>
            </p:cNvSpPr>
            <p:nvPr/>
          </p:nvSpPr>
          <p:spPr bwMode="gray">
            <a:xfrm flipH="1">
              <a:off x="2100057" y="2427224"/>
              <a:ext cx="2457450" cy="315977"/>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33" name="Pentagon 18">
              <a:extLst>
                <a:ext uri="{FF2B5EF4-FFF2-40B4-BE49-F238E27FC236}">
                  <a16:creationId xmlns:a16="http://schemas.microsoft.com/office/drawing/2014/main" id="{0F7434E1-F9C4-4E58-91CD-9954AD1159EA}"/>
                </a:ext>
              </a:extLst>
            </p:cNvPr>
            <p:cNvSpPr>
              <a:spLocks noChangeArrowheads="1"/>
            </p:cNvSpPr>
            <p:nvPr/>
          </p:nvSpPr>
          <p:spPr bwMode="gray">
            <a:xfrm rot="16200000" flipH="1">
              <a:off x="3527604" y="3330399"/>
              <a:ext cx="1869512" cy="357188"/>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34" name="Pentagon 19">
              <a:extLst>
                <a:ext uri="{FF2B5EF4-FFF2-40B4-BE49-F238E27FC236}">
                  <a16:creationId xmlns:a16="http://schemas.microsoft.com/office/drawing/2014/main" id="{750C11B0-AE3B-40C8-AB74-E904EF2E864F}"/>
                </a:ext>
              </a:extLst>
            </p:cNvPr>
            <p:cNvSpPr>
              <a:spLocks noChangeArrowheads="1"/>
            </p:cNvSpPr>
            <p:nvPr/>
          </p:nvSpPr>
          <p:spPr bwMode="gray">
            <a:xfrm rot="5400000" flipH="1" flipV="1">
              <a:off x="3559143" y="1570074"/>
              <a:ext cx="1806435" cy="357187"/>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35" name="TextBox 20">
              <a:extLst>
                <a:ext uri="{FF2B5EF4-FFF2-40B4-BE49-F238E27FC236}">
                  <a16:creationId xmlns:a16="http://schemas.microsoft.com/office/drawing/2014/main" id="{D8B3F6AC-F794-4CBD-BD1B-6ADF10A0F181}"/>
                </a:ext>
              </a:extLst>
            </p:cNvPr>
            <p:cNvSpPr txBox="1">
              <a:spLocks noChangeArrowheads="1"/>
            </p:cNvSpPr>
            <p:nvPr/>
          </p:nvSpPr>
          <p:spPr bwMode="auto">
            <a:xfrm>
              <a:off x="2645619" y="2430328"/>
              <a:ext cx="992103" cy="276999"/>
            </a:xfrm>
            <a:prstGeom prst="rect">
              <a:avLst/>
            </a:prstGeom>
            <a:noFill/>
            <a:ln w="9525">
              <a:noFill/>
              <a:miter lim="800000"/>
              <a:headEnd/>
              <a:tailEnd/>
            </a:ln>
          </p:spPr>
          <p:txBody>
            <a:bodyPr wrap="square">
              <a:spAutoFit/>
            </a:bodyPr>
            <a:lstStyle/>
            <a:p>
              <a:pPr algn="l"/>
              <a:r>
                <a:rPr lang="en-US" b="1" dirty="0">
                  <a:solidFill>
                    <a:srgbClr val="FFFFFF"/>
                  </a:solidFill>
                </a:rPr>
                <a:t>Asks</a:t>
              </a:r>
            </a:p>
          </p:txBody>
        </p:sp>
        <p:sp>
          <p:nvSpPr>
            <p:cNvPr id="36" name="TextBox 21">
              <a:extLst>
                <a:ext uri="{FF2B5EF4-FFF2-40B4-BE49-F238E27FC236}">
                  <a16:creationId xmlns:a16="http://schemas.microsoft.com/office/drawing/2014/main" id="{D5DAE9B8-2865-49D0-9A96-AEBF6AFC1AB5}"/>
                </a:ext>
              </a:extLst>
            </p:cNvPr>
            <p:cNvSpPr txBox="1">
              <a:spLocks noChangeArrowheads="1"/>
            </p:cNvSpPr>
            <p:nvPr/>
          </p:nvSpPr>
          <p:spPr bwMode="auto">
            <a:xfrm>
              <a:off x="5749130" y="2447959"/>
              <a:ext cx="693331" cy="276999"/>
            </a:xfrm>
            <a:prstGeom prst="rect">
              <a:avLst/>
            </a:prstGeom>
            <a:noFill/>
            <a:ln w="9525">
              <a:noFill/>
              <a:miter lim="800000"/>
              <a:headEnd/>
              <a:tailEnd/>
            </a:ln>
          </p:spPr>
          <p:txBody>
            <a:bodyPr wrap="none">
              <a:spAutoFit/>
            </a:bodyPr>
            <a:lstStyle/>
            <a:p>
              <a:r>
                <a:rPr lang="en-US" b="1" dirty="0">
                  <a:solidFill>
                    <a:srgbClr val="FFFFFF"/>
                  </a:solidFill>
                </a:rPr>
                <a:t>Tells</a:t>
              </a:r>
            </a:p>
          </p:txBody>
        </p:sp>
        <p:sp>
          <p:nvSpPr>
            <p:cNvPr id="37" name="TextBox 22">
              <a:extLst>
                <a:ext uri="{FF2B5EF4-FFF2-40B4-BE49-F238E27FC236}">
                  <a16:creationId xmlns:a16="http://schemas.microsoft.com/office/drawing/2014/main" id="{9D3F97F5-70D2-45F8-A989-2811DAEF1BCE}"/>
                </a:ext>
              </a:extLst>
            </p:cNvPr>
            <p:cNvSpPr txBox="1">
              <a:spLocks noChangeArrowheads="1"/>
            </p:cNvSpPr>
            <p:nvPr/>
          </p:nvSpPr>
          <p:spPr bwMode="auto">
            <a:xfrm rot="16200000">
              <a:off x="4032441" y="1668597"/>
              <a:ext cx="850233" cy="369332"/>
            </a:xfrm>
            <a:prstGeom prst="rect">
              <a:avLst/>
            </a:prstGeom>
            <a:noFill/>
            <a:ln w="9525">
              <a:noFill/>
              <a:miter lim="800000"/>
              <a:headEnd/>
              <a:tailEnd/>
            </a:ln>
          </p:spPr>
          <p:txBody>
            <a:bodyPr wrap="none">
              <a:spAutoFit/>
            </a:bodyPr>
            <a:lstStyle/>
            <a:p>
              <a:r>
                <a:rPr lang="en-US" b="1" dirty="0">
                  <a:solidFill>
                    <a:srgbClr val="FFFFFF"/>
                  </a:solidFill>
                </a:rPr>
                <a:t>Controls</a:t>
              </a:r>
            </a:p>
          </p:txBody>
        </p:sp>
        <p:sp>
          <p:nvSpPr>
            <p:cNvPr id="38" name="TextBox 23">
              <a:extLst>
                <a:ext uri="{FF2B5EF4-FFF2-40B4-BE49-F238E27FC236}">
                  <a16:creationId xmlns:a16="http://schemas.microsoft.com/office/drawing/2014/main" id="{4F1D73AF-2C93-4EE2-85DD-CF66AA47F12D}"/>
                </a:ext>
              </a:extLst>
            </p:cNvPr>
            <p:cNvSpPr txBox="1">
              <a:spLocks noChangeArrowheads="1"/>
            </p:cNvSpPr>
            <p:nvPr/>
          </p:nvSpPr>
          <p:spPr bwMode="auto">
            <a:xfrm rot="5400000" flipH="1" flipV="1">
              <a:off x="4083257" y="3207138"/>
              <a:ext cx="763670" cy="369332"/>
            </a:xfrm>
            <a:prstGeom prst="rect">
              <a:avLst/>
            </a:prstGeom>
            <a:noFill/>
            <a:ln w="9525">
              <a:noFill/>
              <a:miter lim="800000"/>
              <a:headEnd/>
              <a:tailEnd/>
            </a:ln>
          </p:spPr>
          <p:txBody>
            <a:bodyPr wrap="none">
              <a:spAutoFit/>
            </a:bodyPr>
            <a:lstStyle/>
            <a:p>
              <a:r>
                <a:rPr lang="en-US" b="1" dirty="0">
                  <a:solidFill>
                    <a:srgbClr val="FFFFFF"/>
                  </a:solidFill>
                </a:rPr>
                <a:t>Emotes</a:t>
              </a:r>
            </a:p>
          </p:txBody>
        </p:sp>
      </p:grpSp>
      <p:sp>
        <p:nvSpPr>
          <p:cNvPr id="2" name="Rectangle 1">
            <a:extLst>
              <a:ext uri="{FF2B5EF4-FFF2-40B4-BE49-F238E27FC236}">
                <a16:creationId xmlns:a16="http://schemas.microsoft.com/office/drawing/2014/main" id="{3A2518F1-E804-DCBC-5F1E-57E9CE976710}"/>
              </a:ext>
            </a:extLst>
          </p:cNvPr>
          <p:cNvSpPr/>
          <p:nvPr/>
        </p:nvSpPr>
        <p:spPr>
          <a:xfrm>
            <a:off x="2393797" y="6439127"/>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6462167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t>Key characteristics of the SOCIAL STYLES</a:t>
            </a:r>
            <a:r>
              <a:rPr lang="en-IN" baseline="30000" dirty="0"/>
              <a:t>®</a:t>
            </a:r>
            <a:r>
              <a:rPr lang="en-IN" dirty="0"/>
              <a:t> </a:t>
            </a:r>
            <a:br>
              <a:rPr lang="en-IN" dirty="0"/>
            </a:br>
            <a:endParaRPr lang="en-IN" dirty="0"/>
          </a:p>
        </p:txBody>
      </p:sp>
      <p:sp>
        <p:nvSpPr>
          <p:cNvPr id="4" name="Rectangle 3">
            <a:extLst>
              <a:ext uri="{FF2B5EF4-FFF2-40B4-BE49-F238E27FC236}">
                <a16:creationId xmlns:a16="http://schemas.microsoft.com/office/drawing/2014/main" id="{4D034B32-F330-4AD4-8836-9FB339873454}"/>
              </a:ext>
            </a:extLst>
          </p:cNvPr>
          <p:cNvSpPr/>
          <p:nvPr/>
        </p:nvSpPr>
        <p:spPr>
          <a:xfrm>
            <a:off x="285222" y="1302715"/>
            <a:ext cx="8583478" cy="491660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2" name="Content Placeholder 2">
            <a:extLst>
              <a:ext uri="{FF2B5EF4-FFF2-40B4-BE49-F238E27FC236}">
                <a16:creationId xmlns:a16="http://schemas.microsoft.com/office/drawing/2014/main" id="{35048C0C-B2B1-41EC-B452-AADE407492A9}"/>
              </a:ext>
            </a:extLst>
          </p:cNvPr>
          <p:cNvSpPr txBox="1">
            <a:spLocks/>
          </p:cNvSpPr>
          <p:nvPr/>
        </p:nvSpPr>
        <p:spPr>
          <a:xfrm>
            <a:off x="885338" y="1514347"/>
            <a:ext cx="3786346" cy="2093558"/>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Analytical</a:t>
            </a:r>
          </a:p>
          <a:p>
            <a:pPr marL="267319" lvl="0" indent="-267319">
              <a:buClr>
                <a:srgbClr val="FFE600"/>
              </a:buClr>
              <a:defRPr/>
            </a:pPr>
            <a:r>
              <a:rPr lang="en-US" sz="1600" b="1" dirty="0">
                <a:solidFill>
                  <a:srgbClr val="000000"/>
                </a:solidFill>
              </a:rPr>
              <a:t>Need</a:t>
            </a:r>
            <a:r>
              <a:rPr lang="en-US" sz="1600" dirty="0">
                <a:solidFill>
                  <a:srgbClr val="000000"/>
                </a:solidFill>
              </a:rPr>
              <a:t>: to be right</a:t>
            </a:r>
          </a:p>
          <a:p>
            <a:pPr marL="267319" lvl="0" indent="-267319">
              <a:buClr>
                <a:srgbClr val="FFE600"/>
              </a:buClr>
              <a:defRPr/>
            </a:pPr>
            <a:r>
              <a:rPr lang="en-US" sz="1600" b="1" dirty="0">
                <a:solidFill>
                  <a:srgbClr val="000000"/>
                </a:solidFill>
              </a:rPr>
              <a:t>Orientation</a:t>
            </a:r>
            <a:r>
              <a:rPr lang="en-US" sz="1600" dirty="0">
                <a:solidFill>
                  <a:srgbClr val="000000"/>
                </a:solidFill>
              </a:rPr>
              <a:t>: thinking</a:t>
            </a:r>
          </a:p>
          <a:p>
            <a:pPr marL="267319" lvl="0" indent="-267319">
              <a:buClr>
                <a:srgbClr val="FFE600"/>
              </a:buClr>
              <a:defRPr/>
            </a:pPr>
            <a:r>
              <a:rPr lang="en-US" sz="1600" b="1" dirty="0">
                <a:solidFill>
                  <a:srgbClr val="000000"/>
                </a:solidFill>
              </a:rPr>
              <a:t>Growth action</a:t>
            </a:r>
            <a:r>
              <a:rPr lang="en-US" sz="1600" dirty="0">
                <a:solidFill>
                  <a:srgbClr val="000000"/>
                </a:solidFill>
              </a:rPr>
              <a:t>: to declare</a:t>
            </a:r>
          </a:p>
        </p:txBody>
      </p:sp>
      <p:sp>
        <p:nvSpPr>
          <p:cNvPr id="23" name="Content Placeholder 2">
            <a:extLst>
              <a:ext uri="{FF2B5EF4-FFF2-40B4-BE49-F238E27FC236}">
                <a16:creationId xmlns:a16="http://schemas.microsoft.com/office/drawing/2014/main" id="{745E3E1A-8CFB-4D6D-89E3-BFD6907BFE8A}"/>
              </a:ext>
            </a:extLst>
          </p:cNvPr>
          <p:cNvSpPr txBox="1">
            <a:spLocks/>
          </p:cNvSpPr>
          <p:nvPr/>
        </p:nvSpPr>
        <p:spPr>
          <a:xfrm>
            <a:off x="886062" y="4108514"/>
            <a:ext cx="3824895" cy="2250246"/>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Amiable</a:t>
            </a:r>
          </a:p>
          <a:p>
            <a:pPr marL="267319" lvl="0" indent="-267319">
              <a:buClr>
                <a:srgbClr val="FFE600"/>
              </a:buClr>
              <a:defRPr/>
            </a:pPr>
            <a:r>
              <a:rPr lang="en-US" sz="1600" b="1" dirty="0">
                <a:solidFill>
                  <a:srgbClr val="000000"/>
                </a:solidFill>
              </a:rPr>
              <a:t>Need</a:t>
            </a:r>
            <a:r>
              <a:rPr lang="en-US" sz="1600" dirty="0">
                <a:solidFill>
                  <a:srgbClr val="000000"/>
                </a:solidFill>
              </a:rPr>
              <a:t>: personal security</a:t>
            </a:r>
          </a:p>
          <a:p>
            <a:pPr marL="267319" lvl="0" indent="-267319">
              <a:buClr>
                <a:srgbClr val="FFE600"/>
              </a:buClr>
              <a:defRPr/>
            </a:pPr>
            <a:r>
              <a:rPr lang="en-US" sz="1600" b="1" dirty="0">
                <a:solidFill>
                  <a:srgbClr val="000000"/>
                </a:solidFill>
              </a:rPr>
              <a:t>Orientation</a:t>
            </a:r>
            <a:r>
              <a:rPr lang="en-US" sz="1600" dirty="0">
                <a:solidFill>
                  <a:srgbClr val="000000"/>
                </a:solidFill>
              </a:rPr>
              <a:t>: relationships</a:t>
            </a:r>
          </a:p>
          <a:p>
            <a:pPr marL="267319" lvl="0" indent="-267319">
              <a:buClr>
                <a:srgbClr val="FFE600"/>
              </a:buClr>
              <a:defRPr/>
            </a:pPr>
            <a:r>
              <a:rPr lang="en-US" sz="1600" b="1" dirty="0">
                <a:solidFill>
                  <a:srgbClr val="000000"/>
                </a:solidFill>
              </a:rPr>
              <a:t>Growth action</a:t>
            </a:r>
            <a:r>
              <a:rPr lang="en-US" sz="1600" dirty="0">
                <a:solidFill>
                  <a:srgbClr val="000000"/>
                </a:solidFill>
              </a:rPr>
              <a:t>: to initiate</a:t>
            </a:r>
          </a:p>
        </p:txBody>
      </p:sp>
      <p:sp>
        <p:nvSpPr>
          <p:cNvPr id="20" name="Content Placeholder 2">
            <a:extLst>
              <a:ext uri="{FF2B5EF4-FFF2-40B4-BE49-F238E27FC236}">
                <a16:creationId xmlns:a16="http://schemas.microsoft.com/office/drawing/2014/main" id="{F8AB53B3-F730-418B-94A3-939676024499}"/>
              </a:ext>
            </a:extLst>
          </p:cNvPr>
          <p:cNvSpPr txBox="1">
            <a:spLocks/>
          </p:cNvSpPr>
          <p:nvPr/>
        </p:nvSpPr>
        <p:spPr>
          <a:xfrm>
            <a:off x="5271800" y="145690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Driving</a:t>
            </a:r>
          </a:p>
          <a:p>
            <a:pPr marL="267319" lvl="0" indent="-267319">
              <a:buClr>
                <a:srgbClr val="FFE600"/>
              </a:buClr>
              <a:defRPr/>
            </a:pPr>
            <a:r>
              <a:rPr lang="en-US" sz="1600" b="1" dirty="0">
                <a:solidFill>
                  <a:srgbClr val="000000"/>
                </a:solidFill>
              </a:rPr>
              <a:t>Need</a:t>
            </a:r>
            <a:r>
              <a:rPr lang="en-US" sz="1600" dirty="0">
                <a:solidFill>
                  <a:srgbClr val="000000"/>
                </a:solidFill>
              </a:rPr>
              <a:t>: results</a:t>
            </a:r>
          </a:p>
          <a:p>
            <a:pPr marL="267319" lvl="0" indent="-267319">
              <a:buClr>
                <a:srgbClr val="FFE600"/>
              </a:buClr>
              <a:defRPr/>
            </a:pPr>
            <a:r>
              <a:rPr lang="en-US" sz="1600" b="1" dirty="0">
                <a:solidFill>
                  <a:srgbClr val="000000"/>
                </a:solidFill>
              </a:rPr>
              <a:t>Orientation</a:t>
            </a:r>
            <a:r>
              <a:rPr lang="en-US" sz="1600" dirty="0">
                <a:solidFill>
                  <a:srgbClr val="000000"/>
                </a:solidFill>
              </a:rPr>
              <a:t>: action</a:t>
            </a:r>
          </a:p>
          <a:p>
            <a:pPr marL="267319" lvl="0" indent="-267319">
              <a:buClr>
                <a:srgbClr val="FFE600"/>
              </a:buClr>
              <a:defRPr/>
            </a:pPr>
            <a:r>
              <a:rPr lang="en-US" sz="1600" b="1" dirty="0">
                <a:solidFill>
                  <a:srgbClr val="000000"/>
                </a:solidFill>
              </a:rPr>
              <a:t>Growth action</a:t>
            </a:r>
            <a:r>
              <a:rPr lang="en-US" sz="1600" dirty="0">
                <a:solidFill>
                  <a:srgbClr val="000000"/>
                </a:solidFill>
              </a:rPr>
              <a:t>: to listen</a:t>
            </a:r>
          </a:p>
        </p:txBody>
      </p:sp>
      <p:sp>
        <p:nvSpPr>
          <p:cNvPr id="21" name="Content Placeholder 2">
            <a:extLst>
              <a:ext uri="{FF2B5EF4-FFF2-40B4-BE49-F238E27FC236}">
                <a16:creationId xmlns:a16="http://schemas.microsoft.com/office/drawing/2014/main" id="{58EBB470-31BD-4823-B320-88CAC3567601}"/>
              </a:ext>
            </a:extLst>
          </p:cNvPr>
          <p:cNvSpPr txBox="1">
            <a:spLocks/>
          </p:cNvSpPr>
          <p:nvPr/>
        </p:nvSpPr>
        <p:spPr>
          <a:xfrm>
            <a:off x="5261882" y="410184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Expressive</a:t>
            </a:r>
          </a:p>
          <a:p>
            <a:pPr marL="267319" lvl="0" indent="-267319">
              <a:buClr>
                <a:srgbClr val="FFE600"/>
              </a:buClr>
              <a:defRPr/>
            </a:pPr>
            <a:r>
              <a:rPr lang="en-US" sz="1600" b="1" dirty="0">
                <a:solidFill>
                  <a:srgbClr val="000000"/>
                </a:solidFill>
              </a:rPr>
              <a:t>Need</a:t>
            </a:r>
            <a:r>
              <a:rPr lang="en-US" sz="1600" dirty="0">
                <a:solidFill>
                  <a:srgbClr val="000000"/>
                </a:solidFill>
              </a:rPr>
              <a:t>: personal approval</a:t>
            </a:r>
          </a:p>
          <a:p>
            <a:pPr marL="267319" lvl="0" indent="-267319">
              <a:buClr>
                <a:srgbClr val="FFE600"/>
              </a:buClr>
              <a:defRPr/>
            </a:pPr>
            <a:r>
              <a:rPr lang="en-US" sz="1600" b="1" dirty="0">
                <a:solidFill>
                  <a:srgbClr val="000000"/>
                </a:solidFill>
              </a:rPr>
              <a:t>Orientation</a:t>
            </a:r>
            <a:r>
              <a:rPr lang="en-US" sz="1600" dirty="0">
                <a:solidFill>
                  <a:srgbClr val="000000"/>
                </a:solidFill>
              </a:rPr>
              <a:t>: spontaneity</a:t>
            </a:r>
          </a:p>
          <a:p>
            <a:pPr marL="267319" lvl="0" indent="-267319">
              <a:buClr>
                <a:srgbClr val="FFE600"/>
              </a:buClr>
              <a:defRPr/>
            </a:pPr>
            <a:r>
              <a:rPr lang="en-US" sz="1600" b="1" dirty="0">
                <a:solidFill>
                  <a:srgbClr val="000000"/>
                </a:solidFill>
              </a:rPr>
              <a:t>Growth action</a:t>
            </a:r>
            <a:r>
              <a:rPr lang="en-US" sz="1600" dirty="0">
                <a:solidFill>
                  <a:srgbClr val="000000"/>
                </a:solidFill>
              </a:rPr>
              <a:t>: to check</a:t>
            </a: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grpSp>
        <p:nvGrpSpPr>
          <p:cNvPr id="11" name="Group 10">
            <a:extLst>
              <a:ext uri="{FF2B5EF4-FFF2-40B4-BE49-F238E27FC236}">
                <a16:creationId xmlns:a16="http://schemas.microsoft.com/office/drawing/2014/main" id="{75B15B69-64E8-4143-AE5B-D877D91045CA}"/>
              </a:ext>
            </a:extLst>
          </p:cNvPr>
          <p:cNvGrpSpPr/>
          <p:nvPr/>
        </p:nvGrpSpPr>
        <p:grpSpPr>
          <a:xfrm>
            <a:off x="275299" y="2063828"/>
            <a:ext cx="8573549" cy="3373625"/>
            <a:chOff x="613382" y="1532831"/>
            <a:chExt cx="10556079" cy="4233265"/>
          </a:xfrm>
        </p:grpSpPr>
        <p:sp>
          <p:nvSpPr>
            <p:cNvPr id="12" name="Freeform 34">
              <a:extLst>
                <a:ext uri="{FF2B5EF4-FFF2-40B4-BE49-F238E27FC236}">
                  <a16:creationId xmlns:a16="http://schemas.microsoft.com/office/drawing/2014/main" id="{69764E02-1EBE-4636-AC04-8AE68CC9739D}"/>
                </a:ext>
              </a:extLst>
            </p:cNvPr>
            <p:cNvSpPr/>
            <p:nvPr/>
          </p:nvSpPr>
          <p:spPr>
            <a:xfrm rot="5400000">
              <a:off x="3982543" y="3649464"/>
              <a:ext cx="4233265"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9525">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3" name="Freeform 35">
              <a:extLst>
                <a:ext uri="{FF2B5EF4-FFF2-40B4-BE49-F238E27FC236}">
                  <a16:creationId xmlns:a16="http://schemas.microsoft.com/office/drawing/2014/main" id="{F180D950-C565-4CD7-A9CE-33E44021D2E0}"/>
                </a:ext>
              </a:extLst>
            </p:cNvPr>
            <p:cNvSpPr/>
            <p:nvPr/>
          </p:nvSpPr>
          <p:spPr>
            <a:xfrm>
              <a:off x="613382" y="3587868"/>
              <a:ext cx="10556079"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4" name="Up-Down Arrow 36">
              <a:extLst>
                <a:ext uri="{FF2B5EF4-FFF2-40B4-BE49-F238E27FC236}">
                  <a16:creationId xmlns:a16="http://schemas.microsoft.com/office/drawing/2014/main" id="{B54BA900-BBE8-45B1-A8AA-F81C34E8E1F8}"/>
                </a:ext>
              </a:extLst>
            </p:cNvPr>
            <p:cNvSpPr/>
            <p:nvPr/>
          </p:nvSpPr>
          <p:spPr>
            <a:xfrm rot="5400000">
              <a:off x="5864637" y="2191109"/>
              <a:ext cx="469076" cy="2793518"/>
            </a:xfrm>
            <a:prstGeom prst="upDown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7" name="Up-Down Arrow 39">
              <a:extLst>
                <a:ext uri="{FF2B5EF4-FFF2-40B4-BE49-F238E27FC236}">
                  <a16:creationId xmlns:a16="http://schemas.microsoft.com/office/drawing/2014/main" id="{3932844B-3246-4B3D-AE41-1CDAC748AC55}"/>
                </a:ext>
              </a:extLst>
            </p:cNvPr>
            <p:cNvSpPr/>
            <p:nvPr/>
          </p:nvSpPr>
          <p:spPr>
            <a:xfrm>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grpSp>
      <p:grpSp>
        <p:nvGrpSpPr>
          <p:cNvPr id="15" name="Group 17">
            <a:extLst>
              <a:ext uri="{FF2B5EF4-FFF2-40B4-BE49-F238E27FC236}">
                <a16:creationId xmlns:a16="http://schemas.microsoft.com/office/drawing/2014/main" id="{B4E5D84C-DEE1-4012-98BF-CA8105D015F2}"/>
              </a:ext>
            </a:extLst>
          </p:cNvPr>
          <p:cNvGrpSpPr/>
          <p:nvPr/>
        </p:nvGrpSpPr>
        <p:grpSpPr>
          <a:xfrm>
            <a:off x="2373190" y="1364469"/>
            <a:ext cx="4876800" cy="4797732"/>
            <a:chOff x="2100057" y="845450"/>
            <a:chExt cx="4876800" cy="3598299"/>
          </a:xfrm>
        </p:grpSpPr>
        <p:sp>
          <p:nvSpPr>
            <p:cNvPr id="16" name="Pentagon 16">
              <a:extLst>
                <a:ext uri="{FF2B5EF4-FFF2-40B4-BE49-F238E27FC236}">
                  <a16:creationId xmlns:a16="http://schemas.microsoft.com/office/drawing/2014/main" id="{DE2F2308-9EE2-4F03-8B49-A6DFA1FCB1DC}"/>
                </a:ext>
              </a:extLst>
            </p:cNvPr>
            <p:cNvSpPr>
              <a:spLocks noChangeArrowheads="1"/>
            </p:cNvSpPr>
            <p:nvPr/>
          </p:nvSpPr>
          <p:spPr bwMode="gray">
            <a:xfrm>
              <a:off x="4357482" y="2427224"/>
              <a:ext cx="2619375" cy="345795"/>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18" name="Pentagon 17">
              <a:extLst>
                <a:ext uri="{FF2B5EF4-FFF2-40B4-BE49-F238E27FC236}">
                  <a16:creationId xmlns:a16="http://schemas.microsoft.com/office/drawing/2014/main" id="{9F4D3DE8-79D4-4325-94A6-9F8E690FA4F5}"/>
                </a:ext>
              </a:extLst>
            </p:cNvPr>
            <p:cNvSpPr>
              <a:spLocks noChangeArrowheads="1"/>
            </p:cNvSpPr>
            <p:nvPr/>
          </p:nvSpPr>
          <p:spPr bwMode="gray">
            <a:xfrm flipH="1">
              <a:off x="2100057" y="2427224"/>
              <a:ext cx="2457450" cy="315977"/>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19" name="Pentagon 18">
              <a:extLst>
                <a:ext uri="{FF2B5EF4-FFF2-40B4-BE49-F238E27FC236}">
                  <a16:creationId xmlns:a16="http://schemas.microsoft.com/office/drawing/2014/main" id="{3C47DB56-5571-4080-BCFF-3D55AC928007}"/>
                </a:ext>
              </a:extLst>
            </p:cNvPr>
            <p:cNvSpPr>
              <a:spLocks noChangeArrowheads="1"/>
            </p:cNvSpPr>
            <p:nvPr/>
          </p:nvSpPr>
          <p:spPr bwMode="gray">
            <a:xfrm rot="16200000" flipH="1">
              <a:off x="3527604" y="3330399"/>
              <a:ext cx="1869512" cy="357188"/>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24" name="Pentagon 19">
              <a:extLst>
                <a:ext uri="{FF2B5EF4-FFF2-40B4-BE49-F238E27FC236}">
                  <a16:creationId xmlns:a16="http://schemas.microsoft.com/office/drawing/2014/main" id="{F4650660-5AB7-49C0-A4DB-258199360311}"/>
                </a:ext>
              </a:extLst>
            </p:cNvPr>
            <p:cNvSpPr>
              <a:spLocks noChangeArrowheads="1"/>
            </p:cNvSpPr>
            <p:nvPr/>
          </p:nvSpPr>
          <p:spPr bwMode="gray">
            <a:xfrm rot="5400000" flipH="1" flipV="1">
              <a:off x="3559143" y="1570074"/>
              <a:ext cx="1806435" cy="357187"/>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25" name="TextBox 20">
              <a:extLst>
                <a:ext uri="{FF2B5EF4-FFF2-40B4-BE49-F238E27FC236}">
                  <a16:creationId xmlns:a16="http://schemas.microsoft.com/office/drawing/2014/main" id="{4D9D2F7D-3DD6-4833-ABDB-E93AEBE06385}"/>
                </a:ext>
              </a:extLst>
            </p:cNvPr>
            <p:cNvSpPr txBox="1">
              <a:spLocks noChangeArrowheads="1"/>
            </p:cNvSpPr>
            <p:nvPr/>
          </p:nvSpPr>
          <p:spPr bwMode="auto">
            <a:xfrm>
              <a:off x="2645619" y="2430328"/>
              <a:ext cx="992103" cy="276999"/>
            </a:xfrm>
            <a:prstGeom prst="rect">
              <a:avLst/>
            </a:prstGeom>
            <a:noFill/>
            <a:ln w="9525">
              <a:noFill/>
              <a:miter lim="800000"/>
              <a:headEnd/>
              <a:tailEnd/>
            </a:ln>
          </p:spPr>
          <p:txBody>
            <a:bodyPr wrap="square">
              <a:spAutoFit/>
            </a:bodyPr>
            <a:lstStyle/>
            <a:p>
              <a:pPr algn="l"/>
              <a:r>
                <a:rPr lang="en-US" b="1" dirty="0">
                  <a:solidFill>
                    <a:srgbClr val="FFFFFF"/>
                  </a:solidFill>
                </a:rPr>
                <a:t>Asks</a:t>
              </a:r>
            </a:p>
          </p:txBody>
        </p:sp>
        <p:sp>
          <p:nvSpPr>
            <p:cNvPr id="26" name="TextBox 21">
              <a:extLst>
                <a:ext uri="{FF2B5EF4-FFF2-40B4-BE49-F238E27FC236}">
                  <a16:creationId xmlns:a16="http://schemas.microsoft.com/office/drawing/2014/main" id="{C006579C-C480-4985-90C1-D4F67BC93853}"/>
                </a:ext>
              </a:extLst>
            </p:cNvPr>
            <p:cNvSpPr txBox="1">
              <a:spLocks noChangeArrowheads="1"/>
            </p:cNvSpPr>
            <p:nvPr/>
          </p:nvSpPr>
          <p:spPr bwMode="auto">
            <a:xfrm>
              <a:off x="5749130" y="2447959"/>
              <a:ext cx="693331" cy="276999"/>
            </a:xfrm>
            <a:prstGeom prst="rect">
              <a:avLst/>
            </a:prstGeom>
            <a:noFill/>
            <a:ln w="9525">
              <a:noFill/>
              <a:miter lim="800000"/>
              <a:headEnd/>
              <a:tailEnd/>
            </a:ln>
          </p:spPr>
          <p:txBody>
            <a:bodyPr wrap="none">
              <a:spAutoFit/>
            </a:bodyPr>
            <a:lstStyle/>
            <a:p>
              <a:r>
                <a:rPr lang="en-US" b="1" dirty="0">
                  <a:solidFill>
                    <a:srgbClr val="FFFFFF"/>
                  </a:solidFill>
                </a:rPr>
                <a:t>Tells</a:t>
              </a:r>
            </a:p>
          </p:txBody>
        </p:sp>
        <p:sp>
          <p:nvSpPr>
            <p:cNvPr id="27" name="TextBox 22">
              <a:extLst>
                <a:ext uri="{FF2B5EF4-FFF2-40B4-BE49-F238E27FC236}">
                  <a16:creationId xmlns:a16="http://schemas.microsoft.com/office/drawing/2014/main" id="{7A271AC4-F4C2-41AF-AED7-379CAFF8906F}"/>
                </a:ext>
              </a:extLst>
            </p:cNvPr>
            <p:cNvSpPr txBox="1">
              <a:spLocks noChangeArrowheads="1"/>
            </p:cNvSpPr>
            <p:nvPr/>
          </p:nvSpPr>
          <p:spPr bwMode="auto">
            <a:xfrm rot="16200000">
              <a:off x="4032441" y="1668597"/>
              <a:ext cx="850233" cy="369332"/>
            </a:xfrm>
            <a:prstGeom prst="rect">
              <a:avLst/>
            </a:prstGeom>
            <a:noFill/>
            <a:ln w="9525">
              <a:noFill/>
              <a:miter lim="800000"/>
              <a:headEnd/>
              <a:tailEnd/>
            </a:ln>
          </p:spPr>
          <p:txBody>
            <a:bodyPr wrap="none">
              <a:spAutoFit/>
            </a:bodyPr>
            <a:lstStyle/>
            <a:p>
              <a:r>
                <a:rPr lang="en-US" b="1" dirty="0">
                  <a:solidFill>
                    <a:srgbClr val="FFFFFF"/>
                  </a:solidFill>
                </a:rPr>
                <a:t>Controls</a:t>
              </a:r>
            </a:p>
          </p:txBody>
        </p:sp>
        <p:sp>
          <p:nvSpPr>
            <p:cNvPr id="28" name="TextBox 23">
              <a:extLst>
                <a:ext uri="{FF2B5EF4-FFF2-40B4-BE49-F238E27FC236}">
                  <a16:creationId xmlns:a16="http://schemas.microsoft.com/office/drawing/2014/main" id="{208B164A-B360-49DB-84AA-B78E86FE0C86}"/>
                </a:ext>
              </a:extLst>
            </p:cNvPr>
            <p:cNvSpPr txBox="1">
              <a:spLocks noChangeArrowheads="1"/>
            </p:cNvSpPr>
            <p:nvPr/>
          </p:nvSpPr>
          <p:spPr bwMode="auto">
            <a:xfrm rot="5400000" flipH="1" flipV="1">
              <a:off x="4083257" y="3207138"/>
              <a:ext cx="763670" cy="369332"/>
            </a:xfrm>
            <a:prstGeom prst="rect">
              <a:avLst/>
            </a:prstGeom>
            <a:noFill/>
            <a:ln w="9525">
              <a:noFill/>
              <a:miter lim="800000"/>
              <a:headEnd/>
              <a:tailEnd/>
            </a:ln>
          </p:spPr>
          <p:txBody>
            <a:bodyPr wrap="none">
              <a:spAutoFit/>
            </a:bodyPr>
            <a:lstStyle/>
            <a:p>
              <a:r>
                <a:rPr lang="en-US" b="1" dirty="0">
                  <a:solidFill>
                    <a:srgbClr val="FFFFFF"/>
                  </a:solidFill>
                </a:rPr>
                <a:t>Emotes</a:t>
              </a:r>
            </a:p>
          </p:txBody>
        </p:sp>
      </p:grpSp>
      <p:sp>
        <p:nvSpPr>
          <p:cNvPr id="2" name="Rectangle 1">
            <a:extLst>
              <a:ext uri="{FF2B5EF4-FFF2-40B4-BE49-F238E27FC236}">
                <a16:creationId xmlns:a16="http://schemas.microsoft.com/office/drawing/2014/main" id="{BBF5DE0B-87FC-7532-EEE6-381AA05B30E1}"/>
              </a:ext>
            </a:extLst>
          </p:cNvPr>
          <p:cNvSpPr/>
          <p:nvPr/>
        </p:nvSpPr>
        <p:spPr>
          <a:xfrm>
            <a:off x="2026739" y="6358760"/>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2813130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4BDC4F88-6423-49E5-B416-7BA2CE5733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8" t="6179" r="38883"/>
          <a:stretch/>
        </p:blipFill>
        <p:spPr>
          <a:xfrm>
            <a:off x="6300510" y="1003149"/>
            <a:ext cx="2386291" cy="5268682"/>
          </a:xfrm>
          <a:prstGeom prst="rect">
            <a:avLst/>
          </a:prstGeom>
          <a:effectLst/>
        </p:spPr>
      </p:pic>
      <p:sp>
        <p:nvSpPr>
          <p:cNvPr id="3" name="Title 1"/>
          <p:cNvSpPr>
            <a:spLocks noGrp="1"/>
          </p:cNvSpPr>
          <p:nvPr>
            <p:ph type="title"/>
          </p:nvPr>
        </p:nvSpPr>
        <p:spPr/>
        <p:txBody>
          <a:bodyPr/>
          <a:lstStyle/>
          <a:p>
            <a:r>
              <a:rPr lang="en-IN" dirty="0"/>
              <a:t>Polling question 18: Do you tend to state your point of view before others?</a:t>
            </a:r>
          </a:p>
        </p:txBody>
      </p:sp>
      <p:sp>
        <p:nvSpPr>
          <p:cNvPr id="59" name="Rectangle 58">
            <a:extLst>
              <a:ext uri="{FF2B5EF4-FFF2-40B4-BE49-F238E27FC236}">
                <a16:creationId xmlns:a16="http://schemas.microsoft.com/office/drawing/2014/main" id="{8022CCA9-91C5-4B44-87F1-2DFE24820B59}"/>
              </a:ext>
            </a:extLst>
          </p:cNvPr>
          <p:cNvSpPr/>
          <p:nvPr/>
        </p:nvSpPr>
        <p:spPr>
          <a:xfrm>
            <a:off x="6254688" y="1003149"/>
            <a:ext cx="2416629" cy="5268682"/>
          </a:xfrm>
          <a:prstGeom prst="rect">
            <a:avLst/>
          </a:prstGeom>
          <a:noFill/>
          <a:ln w="38100">
            <a:solidFill>
              <a:srgbClr val="2E2E3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8" name="Content Placeholder 17">
            <a:extLst>
              <a:ext uri="{FF2B5EF4-FFF2-40B4-BE49-F238E27FC236}">
                <a16:creationId xmlns:a16="http://schemas.microsoft.com/office/drawing/2014/main" id="{9E819BA6-A8CA-E354-524A-58CE8EFC5188}"/>
              </a:ext>
            </a:extLst>
          </p:cNvPr>
          <p:cNvSpPr>
            <a:spLocks noGrp="1"/>
          </p:cNvSpPr>
          <p:nvPr>
            <p:ph idx="1"/>
          </p:nvPr>
        </p:nvSpPr>
        <p:spPr/>
        <p:txBody>
          <a:bodyPr/>
          <a:lstStyle/>
          <a:p>
            <a:pPr marL="0" indent="0">
              <a:buNone/>
            </a:pPr>
            <a:r>
              <a:rPr lang="en-US" dirty="0"/>
              <a:t>Select one response.</a:t>
            </a:r>
          </a:p>
          <a:p>
            <a:pPr marL="0" indent="0">
              <a:buNone/>
            </a:pPr>
            <a:endParaRPr lang="en-US" dirty="0"/>
          </a:p>
          <a:p>
            <a:pPr marL="457200" indent="-457200">
              <a:buSzPct val="100000"/>
              <a:buAutoNum type="alphaUcPeriod"/>
            </a:pPr>
            <a:r>
              <a:rPr lang="en-US" dirty="0"/>
              <a:t>Strongly agree</a:t>
            </a:r>
          </a:p>
          <a:p>
            <a:pPr marL="457200" indent="-457200">
              <a:buSzPct val="100000"/>
              <a:buAutoNum type="alphaUcPeriod"/>
            </a:pPr>
            <a:r>
              <a:rPr lang="en-US" dirty="0"/>
              <a:t>Agree</a:t>
            </a:r>
          </a:p>
          <a:p>
            <a:pPr marL="457200" indent="-457200">
              <a:buSzPct val="100000"/>
              <a:buAutoNum type="alphaUcPeriod"/>
            </a:pPr>
            <a:r>
              <a:rPr lang="en-US" dirty="0"/>
              <a:t>Disagree</a:t>
            </a:r>
          </a:p>
          <a:p>
            <a:pPr marL="457200" indent="-457200">
              <a:buSzPct val="100000"/>
              <a:buAutoNum type="alphaUcPeriod"/>
            </a:pPr>
            <a:r>
              <a:rPr lang="en-US" dirty="0"/>
              <a:t>Strongly disagree</a:t>
            </a:r>
          </a:p>
        </p:txBody>
      </p:sp>
      <p:sp>
        <p:nvSpPr>
          <p:cNvPr id="2" name="Rectangle 1">
            <a:extLst>
              <a:ext uri="{FF2B5EF4-FFF2-40B4-BE49-F238E27FC236}">
                <a16:creationId xmlns:a16="http://schemas.microsoft.com/office/drawing/2014/main" id="{216766F6-E377-276A-FDEE-CC8E56D1A337}"/>
              </a:ext>
            </a:extLst>
          </p:cNvPr>
          <p:cNvSpPr/>
          <p:nvPr/>
        </p:nvSpPr>
        <p:spPr>
          <a:xfrm>
            <a:off x="1928421" y="6360667"/>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223543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10EB6D-CC5B-48E1-BB66-827A505B4DFB}"/>
              </a:ext>
            </a:extLst>
          </p:cNvPr>
          <p:cNvGraphicFramePr>
            <a:graphicFrameLocks noChangeAspect="1"/>
          </p:cNvGraphicFramePr>
          <p:nvPr>
            <p:custDataLst>
              <p:tags r:id="rId1"/>
            </p:custDataLst>
            <p:extLst>
              <p:ext uri="{D42A27DB-BD31-4B8C-83A1-F6EECF244321}">
                <p14:modId xmlns:p14="http://schemas.microsoft.com/office/powerpoint/2010/main" val="649711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E110EB6D-CC5B-48E1-BB66-827A505B4D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Presenters</a:t>
            </a:r>
            <a:endParaRPr lang="en-GB" dirty="0"/>
          </a:p>
        </p:txBody>
      </p:sp>
      <p:sp>
        <p:nvSpPr>
          <p:cNvPr id="8" name="Content Placeholder 6">
            <a:extLst>
              <a:ext uri="{FF2B5EF4-FFF2-40B4-BE49-F238E27FC236}">
                <a16:creationId xmlns:a16="http://schemas.microsoft.com/office/drawing/2014/main" id="{404DCC55-1F88-4A04-A828-E453EDD86D6E}"/>
              </a:ext>
            </a:extLst>
          </p:cNvPr>
          <p:cNvSpPr txBox="1">
            <a:spLocks/>
          </p:cNvSpPr>
          <p:nvPr/>
        </p:nvSpPr>
        <p:spPr>
          <a:xfrm>
            <a:off x="624351" y="1409700"/>
            <a:ext cx="3662515" cy="1585615"/>
          </a:xfrm>
          <a:prstGeom prst="rect">
            <a:avLst/>
          </a:prstGeom>
          <a:ln>
            <a:solidFill>
              <a:schemeClr val="tx2"/>
            </a:solidFill>
          </a:ln>
        </p:spPr>
        <p:txBody>
          <a:bodyPr anchor="ctr" anchorCtr="0"/>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Bob Vuillemot</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Pittsburgh, Pennsylvania</a:t>
            </a:r>
          </a:p>
          <a:p>
            <a:pPr marL="267320" lvl="1" indent="0">
              <a:spcBef>
                <a:spcPts val="0"/>
              </a:spcBef>
              <a:buFont typeface="EYInterstate Light" panose="02000506000000020004" pitchFamily="2" charset="0"/>
              <a:buNone/>
            </a:pPr>
            <a:r>
              <a:rPr lang="en-US" sz="1600" dirty="0"/>
              <a:t>robert.vuillemot@ey.com</a:t>
            </a:r>
          </a:p>
          <a:p>
            <a:pPr marL="267320" lvl="1" indent="0">
              <a:spcBef>
                <a:spcPts val="0"/>
              </a:spcBef>
              <a:buFont typeface="EYInterstate Light" panose="02000506000000020004" pitchFamily="2" charset="0"/>
              <a:buNone/>
            </a:pPr>
            <a:r>
              <a:rPr lang="en-US" sz="1600" dirty="0"/>
              <a:t>+1 412 644 5313</a:t>
            </a:r>
          </a:p>
        </p:txBody>
      </p:sp>
      <p:sp>
        <p:nvSpPr>
          <p:cNvPr id="9" name="Rectangle 8">
            <a:extLst>
              <a:ext uri="{FF2B5EF4-FFF2-40B4-BE49-F238E27FC236}">
                <a16:creationId xmlns:a16="http://schemas.microsoft.com/office/drawing/2014/main" id="{B52391C2-876D-4B45-9425-6D0F94897E07}"/>
              </a:ext>
            </a:extLst>
          </p:cNvPr>
          <p:cNvSpPr/>
          <p:nvPr/>
        </p:nvSpPr>
        <p:spPr>
          <a:xfrm>
            <a:off x="457201"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Content Placeholder 6">
            <a:extLst>
              <a:ext uri="{FF2B5EF4-FFF2-40B4-BE49-F238E27FC236}">
                <a16:creationId xmlns:a16="http://schemas.microsoft.com/office/drawing/2014/main" id="{E4B897F9-4373-4505-8380-78CD7C19F8A8}"/>
              </a:ext>
            </a:extLst>
          </p:cNvPr>
          <p:cNvSpPr txBox="1">
            <a:spLocks/>
          </p:cNvSpPr>
          <p:nvPr/>
        </p:nvSpPr>
        <p:spPr>
          <a:xfrm>
            <a:off x="5024284" y="14097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Kristen Farr Capizzi</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Chicago, Illinois</a:t>
            </a:r>
          </a:p>
          <a:p>
            <a:pPr marL="267320" lvl="1" indent="0">
              <a:spcBef>
                <a:spcPts val="0"/>
              </a:spcBef>
              <a:buFont typeface="EYInterstate Light" panose="02000506000000020004" pitchFamily="2" charset="0"/>
              <a:buNone/>
            </a:pPr>
            <a:r>
              <a:rPr lang="en-US" sz="1600" dirty="0"/>
              <a:t>kristen.g.farr.capizzi@ey.com</a:t>
            </a:r>
          </a:p>
          <a:p>
            <a:pPr marL="267320" lvl="1" indent="0">
              <a:spcBef>
                <a:spcPts val="0"/>
              </a:spcBef>
              <a:buFont typeface="EYInterstate Light" panose="02000506000000020004" pitchFamily="2" charset="0"/>
              <a:buNone/>
            </a:pPr>
            <a:r>
              <a:rPr lang="en-US" sz="1600" dirty="0"/>
              <a:t>+1 312 928 1652</a:t>
            </a:r>
          </a:p>
        </p:txBody>
      </p:sp>
      <p:sp>
        <p:nvSpPr>
          <p:cNvPr id="11" name="Rectangle 10">
            <a:extLst>
              <a:ext uri="{FF2B5EF4-FFF2-40B4-BE49-F238E27FC236}">
                <a16:creationId xmlns:a16="http://schemas.microsoft.com/office/drawing/2014/main" id="{5EB78096-B09F-4FFA-8B59-5325119E2EB1}"/>
              </a:ext>
            </a:extLst>
          </p:cNvPr>
          <p:cNvSpPr/>
          <p:nvPr/>
        </p:nvSpPr>
        <p:spPr>
          <a:xfrm>
            <a:off x="4857134"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Content Placeholder 6">
            <a:extLst>
              <a:ext uri="{FF2B5EF4-FFF2-40B4-BE49-F238E27FC236}">
                <a16:creationId xmlns:a16="http://schemas.microsoft.com/office/drawing/2014/main" id="{9B4B1E8B-2526-40F6-9B3B-EC1B863B859A}"/>
              </a:ext>
            </a:extLst>
          </p:cNvPr>
          <p:cNvSpPr txBox="1">
            <a:spLocks/>
          </p:cNvSpPr>
          <p:nvPr/>
        </p:nvSpPr>
        <p:spPr>
          <a:xfrm>
            <a:off x="624351" y="34290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Steve Clarke</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Washington, DC stephen.clarke@ey.com</a:t>
            </a:r>
          </a:p>
          <a:p>
            <a:pPr marL="267320" lvl="1" indent="0">
              <a:spcBef>
                <a:spcPts val="0"/>
              </a:spcBef>
              <a:buFont typeface="EYInterstate Light" panose="02000506000000020004" pitchFamily="2" charset="0"/>
              <a:buNone/>
            </a:pPr>
            <a:r>
              <a:rPr lang="en-US" sz="1600" dirty="0"/>
              <a:t>+1 202 327 6064</a:t>
            </a:r>
          </a:p>
        </p:txBody>
      </p:sp>
      <p:sp>
        <p:nvSpPr>
          <p:cNvPr id="13" name="Rectangle 12">
            <a:extLst>
              <a:ext uri="{FF2B5EF4-FFF2-40B4-BE49-F238E27FC236}">
                <a16:creationId xmlns:a16="http://schemas.microsoft.com/office/drawing/2014/main" id="{97AB814D-D237-483E-9B06-EE485E64A9BC}"/>
              </a:ext>
            </a:extLst>
          </p:cNvPr>
          <p:cNvSpPr/>
          <p:nvPr/>
        </p:nvSpPr>
        <p:spPr>
          <a:xfrm>
            <a:off x="457201" y="34289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1854017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solidFill>
                  <a:schemeClr val="bg1"/>
                </a:solidFill>
                <a:latin typeface="EYInterstate Light"/>
                <a:cs typeface="Arial"/>
              </a:rPr>
              <a:t>Polling question 19: Do you gesture with your hands when you talk?</a:t>
            </a:r>
          </a:p>
        </p:txBody>
      </p:sp>
      <p:sp>
        <p:nvSpPr>
          <p:cNvPr id="2" name="Content Placeholder 1">
            <a:extLst>
              <a:ext uri="{FF2B5EF4-FFF2-40B4-BE49-F238E27FC236}">
                <a16:creationId xmlns:a16="http://schemas.microsoft.com/office/drawing/2014/main" id="{01A9C177-8D55-1CE1-9AF2-E63842160788}"/>
              </a:ext>
            </a:extLst>
          </p:cNvPr>
          <p:cNvSpPr>
            <a:spLocks noGrp="1"/>
          </p:cNvSpPr>
          <p:nvPr>
            <p:ph idx="1"/>
          </p:nvPr>
        </p:nvSpPr>
        <p:spPr/>
        <p:txBody>
          <a:bodyPr/>
          <a:lstStyle/>
          <a:p>
            <a:pPr marL="0" indent="0">
              <a:buNone/>
            </a:pPr>
            <a:r>
              <a:rPr lang="en-US" dirty="0"/>
              <a:t>Select one response.</a:t>
            </a:r>
          </a:p>
          <a:p>
            <a:pPr marL="0" indent="0">
              <a:buNone/>
            </a:pPr>
            <a:endParaRPr lang="en-US" dirty="0"/>
          </a:p>
          <a:p>
            <a:pPr marL="457200" indent="-457200">
              <a:buSzPct val="100000"/>
              <a:buAutoNum type="alphaUcPeriod"/>
            </a:pPr>
            <a:r>
              <a:rPr lang="en-US" dirty="0"/>
              <a:t>Strongly agree</a:t>
            </a:r>
          </a:p>
          <a:p>
            <a:pPr marL="457200" indent="-457200">
              <a:buSzPct val="100000"/>
              <a:buAutoNum type="alphaUcPeriod"/>
            </a:pPr>
            <a:r>
              <a:rPr lang="en-US" dirty="0"/>
              <a:t>Agree</a:t>
            </a:r>
          </a:p>
          <a:p>
            <a:pPr marL="457200" indent="-457200">
              <a:buSzPct val="100000"/>
              <a:buAutoNum type="alphaUcPeriod"/>
            </a:pPr>
            <a:r>
              <a:rPr lang="en-US" dirty="0"/>
              <a:t>Disagree</a:t>
            </a:r>
          </a:p>
          <a:p>
            <a:pPr marL="457200" indent="-457200">
              <a:buSzPct val="100000"/>
              <a:buAutoNum type="alphaUcPeriod"/>
            </a:pPr>
            <a:r>
              <a:rPr lang="en-US" dirty="0"/>
              <a:t>Strongly disagree</a:t>
            </a:r>
          </a:p>
        </p:txBody>
      </p:sp>
      <p:sp>
        <p:nvSpPr>
          <p:cNvPr id="18" name="Rectangle 17">
            <a:extLst>
              <a:ext uri="{FF2B5EF4-FFF2-40B4-BE49-F238E27FC236}">
                <a16:creationId xmlns:a16="http://schemas.microsoft.com/office/drawing/2014/main" id="{77F83014-86A9-48FD-A43B-F3EC186D077C}"/>
              </a:ext>
            </a:extLst>
          </p:cNvPr>
          <p:cNvSpPr/>
          <p:nvPr/>
        </p:nvSpPr>
        <p:spPr>
          <a:xfrm>
            <a:off x="6492239" y="1025451"/>
            <a:ext cx="2416629" cy="5268682"/>
          </a:xfrm>
          <a:prstGeom prst="rect">
            <a:avLst/>
          </a:prstGeom>
          <a:noFill/>
          <a:ln w="38100">
            <a:solidFill>
              <a:srgbClr val="2E2E3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pic>
        <p:nvPicPr>
          <p:cNvPr id="4" name="Picture 3">
            <a:extLst>
              <a:ext uri="{FF2B5EF4-FFF2-40B4-BE49-F238E27FC236}">
                <a16:creationId xmlns:a16="http://schemas.microsoft.com/office/drawing/2014/main" id="{A50BFCB2-2746-2E37-553B-EB51714939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8" t="6179" r="38883"/>
          <a:stretch/>
        </p:blipFill>
        <p:spPr>
          <a:xfrm>
            <a:off x="6300510" y="1003149"/>
            <a:ext cx="2386291" cy="5268682"/>
          </a:xfrm>
          <a:prstGeom prst="rect">
            <a:avLst/>
          </a:prstGeom>
          <a:effectLst/>
        </p:spPr>
      </p:pic>
      <p:sp>
        <p:nvSpPr>
          <p:cNvPr id="5" name="Rectangle 4">
            <a:extLst>
              <a:ext uri="{FF2B5EF4-FFF2-40B4-BE49-F238E27FC236}">
                <a16:creationId xmlns:a16="http://schemas.microsoft.com/office/drawing/2014/main" id="{55139459-FF77-89AF-8336-3B0B44E2FBF1}"/>
              </a:ext>
            </a:extLst>
          </p:cNvPr>
          <p:cNvSpPr/>
          <p:nvPr/>
        </p:nvSpPr>
        <p:spPr>
          <a:xfrm>
            <a:off x="2052246" y="6360667"/>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710043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solidFill>
                  <a:schemeClr val="bg1"/>
                </a:solidFill>
                <a:latin typeface="EYInterstate Light"/>
                <a:cs typeface="Arial"/>
              </a:rPr>
              <a:t>Polling question 20: Do you tell personal stories?</a:t>
            </a:r>
          </a:p>
        </p:txBody>
      </p:sp>
      <p:sp>
        <p:nvSpPr>
          <p:cNvPr id="16" name="Rectangle 15">
            <a:extLst>
              <a:ext uri="{FF2B5EF4-FFF2-40B4-BE49-F238E27FC236}">
                <a16:creationId xmlns:a16="http://schemas.microsoft.com/office/drawing/2014/main" id="{8DD199F1-EF61-4A02-B63E-55A56395C685}"/>
              </a:ext>
            </a:extLst>
          </p:cNvPr>
          <p:cNvSpPr/>
          <p:nvPr/>
        </p:nvSpPr>
        <p:spPr>
          <a:xfrm>
            <a:off x="6492239" y="1025451"/>
            <a:ext cx="2416629" cy="5268682"/>
          </a:xfrm>
          <a:prstGeom prst="rect">
            <a:avLst/>
          </a:prstGeom>
          <a:noFill/>
          <a:ln w="38100">
            <a:solidFill>
              <a:srgbClr val="2E2E3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pic>
        <p:nvPicPr>
          <p:cNvPr id="4" name="Picture 3">
            <a:extLst>
              <a:ext uri="{FF2B5EF4-FFF2-40B4-BE49-F238E27FC236}">
                <a16:creationId xmlns:a16="http://schemas.microsoft.com/office/drawing/2014/main" id="{3E57DE26-15DB-A96F-2B00-33FCC98F7F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8" t="6179" r="38883"/>
          <a:stretch/>
        </p:blipFill>
        <p:spPr>
          <a:xfrm>
            <a:off x="6300510" y="1003149"/>
            <a:ext cx="2386291" cy="5268682"/>
          </a:xfrm>
          <a:prstGeom prst="rect">
            <a:avLst/>
          </a:prstGeom>
          <a:effectLst/>
        </p:spPr>
      </p:pic>
      <p:sp>
        <p:nvSpPr>
          <p:cNvPr id="7" name="Content Placeholder 6">
            <a:extLst>
              <a:ext uri="{FF2B5EF4-FFF2-40B4-BE49-F238E27FC236}">
                <a16:creationId xmlns:a16="http://schemas.microsoft.com/office/drawing/2014/main" id="{3C4EDB6F-4057-9E5D-1065-A6D8BD95B038}"/>
              </a:ext>
            </a:extLst>
          </p:cNvPr>
          <p:cNvSpPr>
            <a:spLocks noGrp="1"/>
          </p:cNvSpPr>
          <p:nvPr>
            <p:ph idx="1"/>
          </p:nvPr>
        </p:nvSpPr>
        <p:spPr/>
        <p:txBody>
          <a:bodyPr/>
          <a:lstStyle/>
          <a:p>
            <a:pPr marL="0" indent="0">
              <a:buNone/>
            </a:pPr>
            <a:r>
              <a:rPr lang="en-US" dirty="0"/>
              <a:t>Select one response.</a:t>
            </a:r>
          </a:p>
          <a:p>
            <a:pPr marL="0" indent="0">
              <a:buNone/>
            </a:pPr>
            <a:endParaRPr lang="en-US" dirty="0"/>
          </a:p>
          <a:p>
            <a:pPr marL="457200" indent="-457200">
              <a:buSzPct val="100000"/>
              <a:buAutoNum type="alphaUcPeriod"/>
            </a:pPr>
            <a:r>
              <a:rPr lang="en-US" dirty="0"/>
              <a:t>Strongly agree</a:t>
            </a:r>
          </a:p>
          <a:p>
            <a:pPr marL="457200" indent="-457200">
              <a:buSzPct val="100000"/>
              <a:buAutoNum type="alphaUcPeriod"/>
            </a:pPr>
            <a:r>
              <a:rPr lang="en-US" dirty="0"/>
              <a:t>Agree</a:t>
            </a:r>
          </a:p>
          <a:p>
            <a:pPr marL="457200" indent="-457200">
              <a:buSzPct val="100000"/>
              <a:buAutoNum type="alphaUcPeriod"/>
            </a:pPr>
            <a:r>
              <a:rPr lang="en-US" dirty="0"/>
              <a:t>Disagree</a:t>
            </a:r>
          </a:p>
          <a:p>
            <a:pPr marL="457200" indent="-457200">
              <a:buSzPct val="100000"/>
              <a:buAutoNum type="alphaUcPeriod"/>
            </a:pPr>
            <a:r>
              <a:rPr lang="en-US" dirty="0"/>
              <a:t>Strongly disagree</a:t>
            </a:r>
          </a:p>
        </p:txBody>
      </p:sp>
      <p:sp>
        <p:nvSpPr>
          <p:cNvPr id="2" name="Rectangle 1">
            <a:extLst>
              <a:ext uri="{FF2B5EF4-FFF2-40B4-BE49-F238E27FC236}">
                <a16:creationId xmlns:a16="http://schemas.microsoft.com/office/drawing/2014/main" id="{572176AA-BC6B-3E5B-E1F2-022E92AD3A0C}"/>
              </a:ext>
            </a:extLst>
          </p:cNvPr>
          <p:cNvSpPr/>
          <p:nvPr/>
        </p:nvSpPr>
        <p:spPr>
          <a:xfrm>
            <a:off x="1995096" y="6322018"/>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2164077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t>Style tendencies </a:t>
            </a:r>
          </a:p>
        </p:txBody>
      </p:sp>
      <p:sp>
        <p:nvSpPr>
          <p:cNvPr id="4" name="Rectangle 3">
            <a:extLst>
              <a:ext uri="{FF2B5EF4-FFF2-40B4-BE49-F238E27FC236}">
                <a16:creationId xmlns:a16="http://schemas.microsoft.com/office/drawing/2014/main" id="{4D034B32-F330-4AD4-8836-9FB339873454}"/>
              </a:ext>
            </a:extLst>
          </p:cNvPr>
          <p:cNvSpPr/>
          <p:nvPr/>
        </p:nvSpPr>
        <p:spPr>
          <a:xfrm>
            <a:off x="285222" y="1146601"/>
            <a:ext cx="8583478" cy="499666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2" name="Content Placeholder 2">
            <a:extLst>
              <a:ext uri="{FF2B5EF4-FFF2-40B4-BE49-F238E27FC236}">
                <a16:creationId xmlns:a16="http://schemas.microsoft.com/office/drawing/2014/main" id="{35048C0C-B2B1-41EC-B452-AADE407492A9}"/>
              </a:ext>
            </a:extLst>
          </p:cNvPr>
          <p:cNvSpPr txBox="1">
            <a:spLocks/>
          </p:cNvSpPr>
          <p:nvPr/>
        </p:nvSpPr>
        <p:spPr>
          <a:xfrm>
            <a:off x="2504588" y="2248839"/>
            <a:ext cx="3786346" cy="2093558"/>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Analytical</a:t>
            </a:r>
          </a:p>
        </p:txBody>
      </p:sp>
      <p:sp>
        <p:nvSpPr>
          <p:cNvPr id="23" name="Content Placeholder 2">
            <a:extLst>
              <a:ext uri="{FF2B5EF4-FFF2-40B4-BE49-F238E27FC236}">
                <a16:creationId xmlns:a16="http://schemas.microsoft.com/office/drawing/2014/main" id="{745E3E1A-8CFB-4D6D-89E3-BFD6907BFE8A}"/>
              </a:ext>
            </a:extLst>
          </p:cNvPr>
          <p:cNvSpPr txBox="1">
            <a:spLocks/>
          </p:cNvSpPr>
          <p:nvPr/>
        </p:nvSpPr>
        <p:spPr>
          <a:xfrm>
            <a:off x="2505312" y="4861618"/>
            <a:ext cx="3824895" cy="2250246"/>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Amiable</a:t>
            </a:r>
          </a:p>
        </p:txBody>
      </p:sp>
      <p:sp>
        <p:nvSpPr>
          <p:cNvPr id="20" name="Content Placeholder 2">
            <a:extLst>
              <a:ext uri="{FF2B5EF4-FFF2-40B4-BE49-F238E27FC236}">
                <a16:creationId xmlns:a16="http://schemas.microsoft.com/office/drawing/2014/main" id="{F8AB53B3-F730-418B-94A3-939676024499}"/>
              </a:ext>
            </a:extLst>
          </p:cNvPr>
          <p:cNvSpPr txBox="1">
            <a:spLocks/>
          </p:cNvSpPr>
          <p:nvPr/>
        </p:nvSpPr>
        <p:spPr>
          <a:xfrm>
            <a:off x="5395625" y="2248839"/>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Driving</a:t>
            </a:r>
          </a:p>
        </p:txBody>
      </p:sp>
      <p:sp>
        <p:nvSpPr>
          <p:cNvPr id="21" name="Content Placeholder 2">
            <a:extLst>
              <a:ext uri="{FF2B5EF4-FFF2-40B4-BE49-F238E27FC236}">
                <a16:creationId xmlns:a16="http://schemas.microsoft.com/office/drawing/2014/main" id="{58EBB470-31BD-4823-B320-88CAC3567601}"/>
              </a:ext>
            </a:extLst>
          </p:cNvPr>
          <p:cNvSpPr txBox="1">
            <a:spLocks/>
          </p:cNvSpPr>
          <p:nvPr/>
        </p:nvSpPr>
        <p:spPr>
          <a:xfrm>
            <a:off x="5385707" y="4861618"/>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Expressive</a:t>
            </a:r>
          </a:p>
          <a:p>
            <a:pPr marL="267319" lvl="0" indent="-267319">
              <a:buClr>
                <a:srgbClr val="FFE600"/>
              </a:buClr>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grpSp>
        <p:nvGrpSpPr>
          <p:cNvPr id="11" name="Group 10">
            <a:extLst>
              <a:ext uri="{FF2B5EF4-FFF2-40B4-BE49-F238E27FC236}">
                <a16:creationId xmlns:a16="http://schemas.microsoft.com/office/drawing/2014/main" id="{75B15B69-64E8-4143-AE5B-D877D91045CA}"/>
              </a:ext>
            </a:extLst>
          </p:cNvPr>
          <p:cNvGrpSpPr/>
          <p:nvPr/>
        </p:nvGrpSpPr>
        <p:grpSpPr>
          <a:xfrm>
            <a:off x="275299" y="1907714"/>
            <a:ext cx="8573549" cy="3373625"/>
            <a:chOff x="613382" y="1532831"/>
            <a:chExt cx="10556079" cy="4233265"/>
          </a:xfrm>
        </p:grpSpPr>
        <p:sp>
          <p:nvSpPr>
            <p:cNvPr id="12" name="Freeform 34">
              <a:extLst>
                <a:ext uri="{FF2B5EF4-FFF2-40B4-BE49-F238E27FC236}">
                  <a16:creationId xmlns:a16="http://schemas.microsoft.com/office/drawing/2014/main" id="{69764E02-1EBE-4636-AC04-8AE68CC9739D}"/>
                </a:ext>
              </a:extLst>
            </p:cNvPr>
            <p:cNvSpPr/>
            <p:nvPr/>
          </p:nvSpPr>
          <p:spPr>
            <a:xfrm rot="5400000">
              <a:off x="3982543" y="3649464"/>
              <a:ext cx="4233265"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9525">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3" name="Freeform 35">
              <a:extLst>
                <a:ext uri="{FF2B5EF4-FFF2-40B4-BE49-F238E27FC236}">
                  <a16:creationId xmlns:a16="http://schemas.microsoft.com/office/drawing/2014/main" id="{F180D950-C565-4CD7-A9CE-33E44021D2E0}"/>
                </a:ext>
              </a:extLst>
            </p:cNvPr>
            <p:cNvSpPr/>
            <p:nvPr/>
          </p:nvSpPr>
          <p:spPr>
            <a:xfrm>
              <a:off x="613382" y="3587868"/>
              <a:ext cx="10556079"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4" name="Up-Down Arrow 36">
              <a:extLst>
                <a:ext uri="{FF2B5EF4-FFF2-40B4-BE49-F238E27FC236}">
                  <a16:creationId xmlns:a16="http://schemas.microsoft.com/office/drawing/2014/main" id="{B54BA900-BBE8-45B1-A8AA-F81C34E8E1F8}"/>
                </a:ext>
              </a:extLst>
            </p:cNvPr>
            <p:cNvSpPr/>
            <p:nvPr/>
          </p:nvSpPr>
          <p:spPr>
            <a:xfrm rot="5400000">
              <a:off x="5864637" y="2191109"/>
              <a:ext cx="469076" cy="2793518"/>
            </a:xfrm>
            <a:prstGeom prst="upDown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7" name="Up-Down Arrow 39">
              <a:extLst>
                <a:ext uri="{FF2B5EF4-FFF2-40B4-BE49-F238E27FC236}">
                  <a16:creationId xmlns:a16="http://schemas.microsoft.com/office/drawing/2014/main" id="{3932844B-3246-4B3D-AE41-1CDAC748AC55}"/>
                </a:ext>
              </a:extLst>
            </p:cNvPr>
            <p:cNvSpPr/>
            <p:nvPr/>
          </p:nvSpPr>
          <p:spPr>
            <a:xfrm>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grpSp>
      <p:grpSp>
        <p:nvGrpSpPr>
          <p:cNvPr id="30" name="Group 17">
            <a:extLst>
              <a:ext uri="{FF2B5EF4-FFF2-40B4-BE49-F238E27FC236}">
                <a16:creationId xmlns:a16="http://schemas.microsoft.com/office/drawing/2014/main" id="{3914D778-3A59-4D4F-96E0-3EF00936867C}"/>
              </a:ext>
            </a:extLst>
          </p:cNvPr>
          <p:cNvGrpSpPr/>
          <p:nvPr/>
        </p:nvGrpSpPr>
        <p:grpSpPr>
          <a:xfrm>
            <a:off x="2373190" y="1264341"/>
            <a:ext cx="4876800" cy="4797732"/>
            <a:chOff x="2100057" y="845450"/>
            <a:chExt cx="4876800" cy="3598299"/>
          </a:xfrm>
        </p:grpSpPr>
        <p:sp>
          <p:nvSpPr>
            <p:cNvPr id="31" name="Pentagon 16">
              <a:extLst>
                <a:ext uri="{FF2B5EF4-FFF2-40B4-BE49-F238E27FC236}">
                  <a16:creationId xmlns:a16="http://schemas.microsoft.com/office/drawing/2014/main" id="{19221DBB-7005-4E2F-9BC1-87FDFC047C7B}"/>
                </a:ext>
              </a:extLst>
            </p:cNvPr>
            <p:cNvSpPr>
              <a:spLocks noChangeArrowheads="1"/>
            </p:cNvSpPr>
            <p:nvPr/>
          </p:nvSpPr>
          <p:spPr bwMode="gray">
            <a:xfrm>
              <a:off x="4357482" y="2427224"/>
              <a:ext cx="2619375" cy="345795"/>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32" name="Pentagon 17">
              <a:extLst>
                <a:ext uri="{FF2B5EF4-FFF2-40B4-BE49-F238E27FC236}">
                  <a16:creationId xmlns:a16="http://schemas.microsoft.com/office/drawing/2014/main" id="{A8CE2D08-56DC-4F9C-8D08-DA19B20C9D37}"/>
                </a:ext>
              </a:extLst>
            </p:cNvPr>
            <p:cNvSpPr>
              <a:spLocks noChangeArrowheads="1"/>
            </p:cNvSpPr>
            <p:nvPr/>
          </p:nvSpPr>
          <p:spPr bwMode="gray">
            <a:xfrm flipH="1">
              <a:off x="2100057" y="2427224"/>
              <a:ext cx="2457450" cy="315977"/>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33" name="Pentagon 18">
              <a:extLst>
                <a:ext uri="{FF2B5EF4-FFF2-40B4-BE49-F238E27FC236}">
                  <a16:creationId xmlns:a16="http://schemas.microsoft.com/office/drawing/2014/main" id="{0F7434E1-F9C4-4E58-91CD-9954AD1159EA}"/>
                </a:ext>
              </a:extLst>
            </p:cNvPr>
            <p:cNvSpPr>
              <a:spLocks noChangeArrowheads="1"/>
            </p:cNvSpPr>
            <p:nvPr/>
          </p:nvSpPr>
          <p:spPr bwMode="gray">
            <a:xfrm rot="16200000" flipH="1">
              <a:off x="3527604" y="3330399"/>
              <a:ext cx="1869512" cy="357188"/>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34" name="Pentagon 19">
              <a:extLst>
                <a:ext uri="{FF2B5EF4-FFF2-40B4-BE49-F238E27FC236}">
                  <a16:creationId xmlns:a16="http://schemas.microsoft.com/office/drawing/2014/main" id="{750C11B0-AE3B-40C8-AB74-E904EF2E864F}"/>
                </a:ext>
              </a:extLst>
            </p:cNvPr>
            <p:cNvSpPr>
              <a:spLocks noChangeArrowheads="1"/>
            </p:cNvSpPr>
            <p:nvPr/>
          </p:nvSpPr>
          <p:spPr bwMode="gray">
            <a:xfrm rot="5400000" flipH="1" flipV="1">
              <a:off x="3559143" y="1570074"/>
              <a:ext cx="1806435" cy="357187"/>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35" name="TextBox 20">
              <a:extLst>
                <a:ext uri="{FF2B5EF4-FFF2-40B4-BE49-F238E27FC236}">
                  <a16:creationId xmlns:a16="http://schemas.microsoft.com/office/drawing/2014/main" id="{D8B3F6AC-F794-4CBD-BD1B-6ADF10A0F181}"/>
                </a:ext>
              </a:extLst>
            </p:cNvPr>
            <p:cNvSpPr txBox="1">
              <a:spLocks noChangeArrowheads="1"/>
            </p:cNvSpPr>
            <p:nvPr/>
          </p:nvSpPr>
          <p:spPr bwMode="auto">
            <a:xfrm>
              <a:off x="2645619" y="2430334"/>
              <a:ext cx="992103" cy="276999"/>
            </a:xfrm>
            <a:prstGeom prst="rect">
              <a:avLst/>
            </a:prstGeom>
            <a:noFill/>
            <a:ln w="9525">
              <a:noFill/>
              <a:miter lim="800000"/>
              <a:headEnd/>
              <a:tailEnd/>
            </a:ln>
          </p:spPr>
          <p:txBody>
            <a:bodyPr wrap="square">
              <a:spAutoFit/>
            </a:bodyPr>
            <a:lstStyle/>
            <a:p>
              <a:pPr algn="l"/>
              <a:r>
                <a:rPr lang="en-US" b="1" dirty="0">
                  <a:solidFill>
                    <a:srgbClr val="FFFFFF"/>
                  </a:solidFill>
                </a:rPr>
                <a:t>Asks</a:t>
              </a:r>
            </a:p>
          </p:txBody>
        </p:sp>
        <p:sp>
          <p:nvSpPr>
            <p:cNvPr id="36" name="TextBox 21">
              <a:extLst>
                <a:ext uri="{FF2B5EF4-FFF2-40B4-BE49-F238E27FC236}">
                  <a16:creationId xmlns:a16="http://schemas.microsoft.com/office/drawing/2014/main" id="{D5DAE9B8-2865-49D0-9A96-AEBF6AFC1AB5}"/>
                </a:ext>
              </a:extLst>
            </p:cNvPr>
            <p:cNvSpPr txBox="1">
              <a:spLocks noChangeArrowheads="1"/>
            </p:cNvSpPr>
            <p:nvPr/>
          </p:nvSpPr>
          <p:spPr bwMode="auto">
            <a:xfrm>
              <a:off x="5749130" y="2447965"/>
              <a:ext cx="693331" cy="276999"/>
            </a:xfrm>
            <a:prstGeom prst="rect">
              <a:avLst/>
            </a:prstGeom>
            <a:noFill/>
            <a:ln w="9525">
              <a:noFill/>
              <a:miter lim="800000"/>
              <a:headEnd/>
              <a:tailEnd/>
            </a:ln>
          </p:spPr>
          <p:txBody>
            <a:bodyPr wrap="none">
              <a:spAutoFit/>
            </a:bodyPr>
            <a:lstStyle/>
            <a:p>
              <a:r>
                <a:rPr lang="en-US" b="1" dirty="0">
                  <a:solidFill>
                    <a:srgbClr val="FFFFFF"/>
                  </a:solidFill>
                </a:rPr>
                <a:t>Tells</a:t>
              </a:r>
            </a:p>
          </p:txBody>
        </p:sp>
        <p:sp>
          <p:nvSpPr>
            <p:cNvPr id="37" name="TextBox 22">
              <a:extLst>
                <a:ext uri="{FF2B5EF4-FFF2-40B4-BE49-F238E27FC236}">
                  <a16:creationId xmlns:a16="http://schemas.microsoft.com/office/drawing/2014/main" id="{9D3F97F5-70D2-45F8-A989-2811DAEF1BCE}"/>
                </a:ext>
              </a:extLst>
            </p:cNvPr>
            <p:cNvSpPr txBox="1">
              <a:spLocks noChangeArrowheads="1"/>
            </p:cNvSpPr>
            <p:nvPr/>
          </p:nvSpPr>
          <p:spPr bwMode="auto">
            <a:xfrm rot="16200000">
              <a:off x="4032441" y="1668597"/>
              <a:ext cx="850233" cy="369332"/>
            </a:xfrm>
            <a:prstGeom prst="rect">
              <a:avLst/>
            </a:prstGeom>
            <a:noFill/>
            <a:ln w="9525">
              <a:noFill/>
              <a:miter lim="800000"/>
              <a:headEnd/>
              <a:tailEnd/>
            </a:ln>
          </p:spPr>
          <p:txBody>
            <a:bodyPr wrap="none">
              <a:spAutoFit/>
            </a:bodyPr>
            <a:lstStyle/>
            <a:p>
              <a:r>
                <a:rPr lang="en-US" b="1" dirty="0">
                  <a:solidFill>
                    <a:srgbClr val="FFFFFF"/>
                  </a:solidFill>
                </a:rPr>
                <a:t>Controls</a:t>
              </a:r>
            </a:p>
          </p:txBody>
        </p:sp>
        <p:sp>
          <p:nvSpPr>
            <p:cNvPr id="38" name="TextBox 23">
              <a:extLst>
                <a:ext uri="{FF2B5EF4-FFF2-40B4-BE49-F238E27FC236}">
                  <a16:creationId xmlns:a16="http://schemas.microsoft.com/office/drawing/2014/main" id="{4F1D73AF-2C93-4EE2-85DD-CF66AA47F12D}"/>
                </a:ext>
              </a:extLst>
            </p:cNvPr>
            <p:cNvSpPr txBox="1">
              <a:spLocks noChangeArrowheads="1"/>
            </p:cNvSpPr>
            <p:nvPr/>
          </p:nvSpPr>
          <p:spPr bwMode="auto">
            <a:xfrm rot="5400000" flipH="1" flipV="1">
              <a:off x="4083257" y="3207138"/>
              <a:ext cx="763670" cy="369332"/>
            </a:xfrm>
            <a:prstGeom prst="rect">
              <a:avLst/>
            </a:prstGeom>
            <a:noFill/>
            <a:ln w="9525">
              <a:noFill/>
              <a:miter lim="800000"/>
              <a:headEnd/>
              <a:tailEnd/>
            </a:ln>
          </p:spPr>
          <p:txBody>
            <a:bodyPr wrap="none">
              <a:spAutoFit/>
            </a:bodyPr>
            <a:lstStyle/>
            <a:p>
              <a:r>
                <a:rPr lang="en-US" b="1" dirty="0">
                  <a:solidFill>
                    <a:srgbClr val="FFFFFF"/>
                  </a:solidFill>
                </a:rPr>
                <a:t>Emotes</a:t>
              </a:r>
            </a:p>
          </p:txBody>
        </p:sp>
      </p:grpSp>
      <p:sp>
        <p:nvSpPr>
          <p:cNvPr id="2" name="Rectangle 1">
            <a:extLst>
              <a:ext uri="{FF2B5EF4-FFF2-40B4-BE49-F238E27FC236}">
                <a16:creationId xmlns:a16="http://schemas.microsoft.com/office/drawing/2014/main" id="{CF1296FF-7707-89A3-848D-84A13A83A7D6}"/>
              </a:ext>
            </a:extLst>
          </p:cNvPr>
          <p:cNvSpPr/>
          <p:nvPr/>
        </p:nvSpPr>
        <p:spPr>
          <a:xfrm>
            <a:off x="2195891" y="6367059"/>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0493308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E5B26-FDFC-DB1A-440C-E925078F6CE6}"/>
              </a:ext>
            </a:extLst>
          </p:cNvPr>
          <p:cNvSpPr>
            <a:spLocks noGrp="1"/>
          </p:cNvSpPr>
          <p:nvPr>
            <p:ph type="title"/>
          </p:nvPr>
        </p:nvSpPr>
        <p:spPr/>
        <p:txBody>
          <a:bodyPr/>
          <a:lstStyle/>
          <a:p>
            <a:pPr marL="0" marR="0" lvl="0" indent="0" defTabSz="685434" rtl="0" eaLnBrk="1" fontAlgn="auto" latinLnBrk="0" hangingPunct="1">
              <a:lnSpc>
                <a:spcPct val="85000"/>
              </a:lnSpc>
              <a:spcBef>
                <a:spcPct val="0"/>
              </a:spcBef>
              <a:spcAft>
                <a:spcPts val="0"/>
              </a:spcAft>
              <a:tabLst/>
              <a:defRPr/>
            </a:pPr>
            <a:r>
              <a:rPr kumimoji="0" lang="en-IN" sz="24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Arial" pitchFamily="34" charset="0"/>
              </a:rPr>
              <a:t>Backup behavior model</a:t>
            </a:r>
          </a:p>
        </p:txBody>
      </p:sp>
      <p:sp>
        <p:nvSpPr>
          <p:cNvPr id="14" name="Rectangle 13">
            <a:extLst>
              <a:ext uri="{FF2B5EF4-FFF2-40B4-BE49-F238E27FC236}">
                <a16:creationId xmlns:a16="http://schemas.microsoft.com/office/drawing/2014/main" id="{65864F61-D2D1-4779-9239-F5414FD84961}"/>
              </a:ext>
            </a:extLst>
          </p:cNvPr>
          <p:cNvSpPr/>
          <p:nvPr/>
        </p:nvSpPr>
        <p:spPr>
          <a:xfrm rot="20181611">
            <a:off x="1498467" y="2590853"/>
            <a:ext cx="5984180" cy="2069092"/>
          </a:xfrm>
          <a:prstGeom prst="rect">
            <a:avLst/>
          </a:prstGeom>
          <a:solidFill>
            <a:schemeClr val="tx1"/>
          </a:solidFill>
          <a:ln w="3810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 name="Rectangle 12">
            <a:extLst>
              <a:ext uri="{FF2B5EF4-FFF2-40B4-BE49-F238E27FC236}">
                <a16:creationId xmlns:a16="http://schemas.microsoft.com/office/drawing/2014/main" id="{4721FE31-959D-495E-B345-D3D0DC1B50AB}"/>
              </a:ext>
            </a:extLst>
          </p:cNvPr>
          <p:cNvSpPr/>
          <p:nvPr/>
        </p:nvSpPr>
        <p:spPr>
          <a:xfrm rot="1493445">
            <a:off x="1511304" y="2505479"/>
            <a:ext cx="5984180" cy="2250552"/>
          </a:xfrm>
          <a:prstGeom prst="rect">
            <a:avLst/>
          </a:prstGeom>
          <a:solidFill>
            <a:schemeClr val="tx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3" name="Freeform 6">
            <a:extLst>
              <a:ext uri="{FF2B5EF4-FFF2-40B4-BE49-F238E27FC236}">
                <a16:creationId xmlns:a16="http://schemas.microsoft.com/office/drawing/2014/main" id="{3AE44520-EB5F-4505-B5A5-DDF68ADE6935}"/>
              </a:ext>
            </a:extLst>
          </p:cNvPr>
          <p:cNvSpPr>
            <a:spLocks/>
          </p:cNvSpPr>
          <p:nvPr/>
        </p:nvSpPr>
        <p:spPr bwMode="auto">
          <a:xfrm>
            <a:off x="1793452" y="1586929"/>
            <a:ext cx="5454696" cy="4141235"/>
          </a:xfrm>
          <a:custGeom>
            <a:avLst/>
            <a:gdLst>
              <a:gd name="T0" fmla="*/ 0 w 3775"/>
              <a:gd name="T1" fmla="*/ 2866 h 2866"/>
              <a:gd name="T2" fmla="*/ 3775 w 3775"/>
              <a:gd name="T3" fmla="*/ 1284 h 2866"/>
              <a:gd name="T4" fmla="*/ 3775 w 3775"/>
              <a:gd name="T5" fmla="*/ 0 h 2866"/>
              <a:gd name="T6" fmla="*/ 0 w 3775"/>
              <a:gd name="T7" fmla="*/ 1581 h 2866"/>
              <a:gd name="T8" fmla="*/ 0 w 3775"/>
              <a:gd name="T9" fmla="*/ 2866 h 2866"/>
            </a:gdLst>
            <a:ahLst/>
            <a:cxnLst>
              <a:cxn ang="0">
                <a:pos x="T0" y="T1"/>
              </a:cxn>
              <a:cxn ang="0">
                <a:pos x="T2" y="T3"/>
              </a:cxn>
              <a:cxn ang="0">
                <a:pos x="T4" y="T5"/>
              </a:cxn>
              <a:cxn ang="0">
                <a:pos x="T6" y="T7"/>
              </a:cxn>
              <a:cxn ang="0">
                <a:pos x="T8" y="T9"/>
              </a:cxn>
            </a:cxnLst>
            <a:rect l="0" t="0" r="r" b="b"/>
            <a:pathLst>
              <a:path w="3775" h="2866">
                <a:moveTo>
                  <a:pt x="0" y="2866"/>
                </a:moveTo>
                <a:lnTo>
                  <a:pt x="3775" y="1284"/>
                </a:lnTo>
                <a:lnTo>
                  <a:pt x="3775" y="0"/>
                </a:lnTo>
                <a:lnTo>
                  <a:pt x="0" y="1581"/>
                </a:lnTo>
                <a:lnTo>
                  <a:pt x="0" y="28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5" name="Freeform 8">
            <a:extLst>
              <a:ext uri="{FF2B5EF4-FFF2-40B4-BE49-F238E27FC236}">
                <a16:creationId xmlns:a16="http://schemas.microsoft.com/office/drawing/2014/main" id="{1DCE5C9F-5186-42C9-BAA7-37527E81FD3A}"/>
              </a:ext>
            </a:extLst>
          </p:cNvPr>
          <p:cNvSpPr>
            <a:spLocks/>
          </p:cNvSpPr>
          <p:nvPr/>
        </p:nvSpPr>
        <p:spPr bwMode="auto">
          <a:xfrm>
            <a:off x="1793452" y="1586929"/>
            <a:ext cx="5454696" cy="4141235"/>
          </a:xfrm>
          <a:custGeom>
            <a:avLst/>
            <a:gdLst>
              <a:gd name="T0" fmla="*/ 3775 w 3775"/>
              <a:gd name="T1" fmla="*/ 2866 h 2866"/>
              <a:gd name="T2" fmla="*/ 0 w 3775"/>
              <a:gd name="T3" fmla="*/ 1284 h 2866"/>
              <a:gd name="T4" fmla="*/ 0 w 3775"/>
              <a:gd name="T5" fmla="*/ 0 h 2866"/>
              <a:gd name="T6" fmla="*/ 3775 w 3775"/>
              <a:gd name="T7" fmla="*/ 1581 h 2866"/>
              <a:gd name="T8" fmla="*/ 3775 w 3775"/>
              <a:gd name="T9" fmla="*/ 2866 h 2866"/>
            </a:gdLst>
            <a:ahLst/>
            <a:cxnLst>
              <a:cxn ang="0">
                <a:pos x="T0" y="T1"/>
              </a:cxn>
              <a:cxn ang="0">
                <a:pos x="T2" y="T3"/>
              </a:cxn>
              <a:cxn ang="0">
                <a:pos x="T4" y="T5"/>
              </a:cxn>
              <a:cxn ang="0">
                <a:pos x="T6" y="T7"/>
              </a:cxn>
              <a:cxn ang="0">
                <a:pos x="T8" y="T9"/>
              </a:cxn>
            </a:cxnLst>
            <a:rect l="0" t="0" r="r" b="b"/>
            <a:pathLst>
              <a:path w="3775" h="2866">
                <a:moveTo>
                  <a:pt x="3775" y="2866"/>
                </a:moveTo>
                <a:lnTo>
                  <a:pt x="0" y="1284"/>
                </a:lnTo>
                <a:lnTo>
                  <a:pt x="0" y="0"/>
                </a:lnTo>
                <a:lnTo>
                  <a:pt x="3775" y="1581"/>
                </a:lnTo>
                <a:lnTo>
                  <a:pt x="3775" y="28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8" name="Freeform 11">
            <a:extLst>
              <a:ext uri="{FF2B5EF4-FFF2-40B4-BE49-F238E27FC236}">
                <a16:creationId xmlns:a16="http://schemas.microsoft.com/office/drawing/2014/main" id="{8E383023-6D70-4C96-A30C-9635F693599E}"/>
              </a:ext>
            </a:extLst>
          </p:cNvPr>
          <p:cNvSpPr>
            <a:spLocks/>
          </p:cNvSpPr>
          <p:nvPr/>
        </p:nvSpPr>
        <p:spPr bwMode="auto">
          <a:xfrm>
            <a:off x="1793452" y="3875734"/>
            <a:ext cx="2508438" cy="1850985"/>
          </a:xfrm>
          <a:custGeom>
            <a:avLst/>
            <a:gdLst>
              <a:gd name="T0" fmla="*/ 1736 w 1736"/>
              <a:gd name="T1" fmla="*/ 1281 h 1281"/>
              <a:gd name="T2" fmla="*/ 0 w 1736"/>
              <a:gd name="T3" fmla="*/ 1281 h 1281"/>
              <a:gd name="T4" fmla="*/ 0 w 1736"/>
              <a:gd name="T5" fmla="*/ 0 h 1281"/>
              <a:gd name="T6" fmla="*/ 1733 w 1736"/>
              <a:gd name="T7" fmla="*/ 0 h 1281"/>
              <a:gd name="T8" fmla="*/ 1736 w 1736"/>
              <a:gd name="T9" fmla="*/ 19 h 1281"/>
              <a:gd name="T10" fmla="*/ 1736 w 1736"/>
              <a:gd name="T11" fmla="*/ 20 h 1281"/>
              <a:gd name="T12" fmla="*/ 1736 w 1736"/>
              <a:gd name="T13" fmla="*/ 1281 h 1281"/>
            </a:gdLst>
            <a:ahLst/>
            <a:cxnLst>
              <a:cxn ang="0">
                <a:pos x="T0" y="T1"/>
              </a:cxn>
              <a:cxn ang="0">
                <a:pos x="T2" y="T3"/>
              </a:cxn>
              <a:cxn ang="0">
                <a:pos x="T4" y="T5"/>
              </a:cxn>
              <a:cxn ang="0">
                <a:pos x="T6" y="T7"/>
              </a:cxn>
              <a:cxn ang="0">
                <a:pos x="T8" y="T9"/>
              </a:cxn>
              <a:cxn ang="0">
                <a:pos x="T10" y="T11"/>
              </a:cxn>
              <a:cxn ang="0">
                <a:pos x="T12" y="T13"/>
              </a:cxn>
            </a:cxnLst>
            <a:rect l="0" t="0" r="r" b="b"/>
            <a:pathLst>
              <a:path w="1736" h="1281">
                <a:moveTo>
                  <a:pt x="1736" y="1281"/>
                </a:moveTo>
                <a:lnTo>
                  <a:pt x="0" y="1281"/>
                </a:lnTo>
                <a:lnTo>
                  <a:pt x="0" y="0"/>
                </a:lnTo>
                <a:lnTo>
                  <a:pt x="1733" y="0"/>
                </a:lnTo>
                <a:lnTo>
                  <a:pt x="1736" y="19"/>
                </a:lnTo>
                <a:lnTo>
                  <a:pt x="1736" y="20"/>
                </a:lnTo>
                <a:lnTo>
                  <a:pt x="1736" y="12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0" name="Rectangle 13">
            <a:extLst>
              <a:ext uri="{FF2B5EF4-FFF2-40B4-BE49-F238E27FC236}">
                <a16:creationId xmlns:a16="http://schemas.microsoft.com/office/drawing/2014/main" id="{C94228FB-36C0-404C-8F73-F1D3274495F2}"/>
              </a:ext>
            </a:extLst>
          </p:cNvPr>
          <p:cNvSpPr>
            <a:spLocks noChangeArrowheads="1"/>
          </p:cNvSpPr>
          <p:nvPr/>
        </p:nvSpPr>
        <p:spPr bwMode="auto">
          <a:xfrm>
            <a:off x="4731040" y="3875734"/>
            <a:ext cx="2517108" cy="185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4" name="Text Box 33">
            <a:extLst>
              <a:ext uri="{FF2B5EF4-FFF2-40B4-BE49-F238E27FC236}">
                <a16:creationId xmlns:a16="http://schemas.microsoft.com/office/drawing/2014/main" id="{68AF51E3-FE69-4072-9143-30D2308DC7E1}"/>
              </a:ext>
            </a:extLst>
          </p:cNvPr>
          <p:cNvSpPr txBox="1">
            <a:spLocks noChangeArrowheads="1"/>
          </p:cNvSpPr>
          <p:nvPr/>
        </p:nvSpPr>
        <p:spPr bwMode="gray">
          <a:xfrm>
            <a:off x="433387" y="6105616"/>
            <a:ext cx="8229600" cy="215900"/>
          </a:xfrm>
          <a:prstGeom prst="rect">
            <a:avLst/>
          </a:prstGeom>
          <a:noFill/>
          <a:ln w="12700">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700" b="0" i="1" u="none" strike="noStrike" kern="1200" cap="none" spc="0" normalizeH="0" baseline="0" noProof="0" dirty="0">
              <a:ln>
                <a:noFill/>
              </a:ln>
              <a:solidFill>
                <a:schemeClr val="bg1"/>
              </a:solidFill>
              <a:effectLst/>
              <a:uLnTx/>
              <a:uFillTx/>
              <a:latin typeface="EYInterstate Ligh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bg1"/>
                </a:solidFill>
                <a:effectLst/>
                <a:uLnTx/>
                <a:uFillTx/>
                <a:latin typeface="EYInterstate Light"/>
                <a:ea typeface="+mn-ea"/>
                <a:cs typeface="+mn-cs"/>
              </a:rPr>
              <a:t>Content for this page was provided by TRACOM Group. Copyright </a:t>
            </a:r>
            <a:r>
              <a:rPr kumimoji="0" lang="en-US" sz="700" b="0" i="1" u="none" strike="noStrike" kern="1200" cap="none" spc="0" normalizeH="0" baseline="0" noProof="0" dirty="0">
                <a:ln>
                  <a:noFill/>
                </a:ln>
                <a:solidFill>
                  <a:schemeClr val="bg1"/>
                </a:solidFill>
                <a:effectLst/>
                <a:uLnTx/>
                <a:uFillTx/>
                <a:latin typeface="EYInterstate Light"/>
                <a:ea typeface="+mn-ea"/>
                <a:cs typeface="Arial" charset="0"/>
              </a:rPr>
              <a:t>© 2010 by TRACOM Corporation. </a:t>
            </a:r>
          </a:p>
        </p:txBody>
      </p:sp>
      <p:sp>
        <p:nvSpPr>
          <p:cNvPr id="2" name="Rectangle 1">
            <a:extLst>
              <a:ext uri="{FF2B5EF4-FFF2-40B4-BE49-F238E27FC236}">
                <a16:creationId xmlns:a16="http://schemas.microsoft.com/office/drawing/2014/main" id="{F1138C21-51B7-48E6-911F-EB71C8E0AACB}"/>
              </a:ext>
            </a:extLst>
          </p:cNvPr>
          <p:cNvSpPr/>
          <p:nvPr/>
        </p:nvSpPr>
        <p:spPr>
          <a:xfrm>
            <a:off x="1315617" y="1171884"/>
            <a:ext cx="2957804" cy="22057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2000" b="1" dirty="0">
                <a:solidFill>
                  <a:srgbClr val="2E2E38"/>
                </a:solidFill>
              </a:rPr>
              <a:t>Analytical Style</a:t>
            </a:r>
          </a:p>
          <a:p>
            <a:pPr algn="ctr"/>
            <a:r>
              <a:rPr lang="en-US" b="1" dirty="0">
                <a:solidFill>
                  <a:srgbClr val="2E2E38"/>
                </a:solidFill>
              </a:rPr>
              <a:t>Avoids:</a:t>
            </a:r>
          </a:p>
          <a:p>
            <a:pPr algn="ctr"/>
            <a:r>
              <a:rPr lang="en-US" dirty="0">
                <a:solidFill>
                  <a:srgbClr val="2E2E38"/>
                </a:solidFill>
              </a:rPr>
              <a:t>Withdraws to reduce personal tension</a:t>
            </a:r>
          </a:p>
        </p:txBody>
      </p:sp>
      <p:sp>
        <p:nvSpPr>
          <p:cNvPr id="10" name="Rectangle 9">
            <a:extLst>
              <a:ext uri="{FF2B5EF4-FFF2-40B4-BE49-F238E27FC236}">
                <a16:creationId xmlns:a16="http://schemas.microsoft.com/office/drawing/2014/main" id="{F1D85079-4BFE-4C60-957A-723CEEE84D81}"/>
              </a:ext>
            </a:extLst>
          </p:cNvPr>
          <p:cNvSpPr/>
          <p:nvPr/>
        </p:nvSpPr>
        <p:spPr>
          <a:xfrm>
            <a:off x="4751256" y="1171884"/>
            <a:ext cx="2957804" cy="220579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2000" b="1" dirty="0">
                <a:solidFill>
                  <a:schemeClr val="tx1"/>
                </a:solidFill>
              </a:rPr>
              <a:t>Driving Style</a:t>
            </a:r>
          </a:p>
          <a:p>
            <a:pPr algn="ctr"/>
            <a:r>
              <a:rPr lang="en-US" b="1" dirty="0">
                <a:solidFill>
                  <a:schemeClr val="tx1"/>
                </a:solidFill>
              </a:rPr>
              <a:t>Autocratic:</a:t>
            </a:r>
          </a:p>
          <a:p>
            <a:pPr algn="ctr"/>
            <a:r>
              <a:rPr lang="en-US" dirty="0">
                <a:solidFill>
                  <a:schemeClr val="tx1"/>
                </a:solidFill>
              </a:rPr>
              <a:t>Takes charge to reduce personal tension</a:t>
            </a:r>
          </a:p>
        </p:txBody>
      </p:sp>
      <p:sp>
        <p:nvSpPr>
          <p:cNvPr id="11" name="Rectangle 10">
            <a:extLst>
              <a:ext uri="{FF2B5EF4-FFF2-40B4-BE49-F238E27FC236}">
                <a16:creationId xmlns:a16="http://schemas.microsoft.com/office/drawing/2014/main" id="{62025A88-D8A9-4EFB-A401-44D46959D8BF}"/>
              </a:ext>
            </a:extLst>
          </p:cNvPr>
          <p:cNvSpPr/>
          <p:nvPr/>
        </p:nvSpPr>
        <p:spPr>
          <a:xfrm>
            <a:off x="1315617" y="3863083"/>
            <a:ext cx="2957804" cy="220579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2000" b="1" dirty="0">
                <a:solidFill>
                  <a:schemeClr val="bg1"/>
                </a:solidFill>
              </a:rPr>
              <a:t>Amiable Style</a:t>
            </a:r>
          </a:p>
          <a:p>
            <a:pPr algn="ctr"/>
            <a:r>
              <a:rPr lang="en-US" b="1" dirty="0">
                <a:solidFill>
                  <a:schemeClr val="bg1"/>
                </a:solidFill>
              </a:rPr>
              <a:t>Acquiesces:</a:t>
            </a:r>
          </a:p>
          <a:p>
            <a:pPr algn="ctr"/>
            <a:r>
              <a:rPr lang="en-US" dirty="0">
                <a:solidFill>
                  <a:schemeClr val="bg1"/>
                </a:solidFill>
              </a:rPr>
              <a:t>Goes along to reduce personal tension</a:t>
            </a:r>
          </a:p>
        </p:txBody>
      </p:sp>
      <p:sp>
        <p:nvSpPr>
          <p:cNvPr id="12" name="Rectangle 11">
            <a:extLst>
              <a:ext uri="{FF2B5EF4-FFF2-40B4-BE49-F238E27FC236}">
                <a16:creationId xmlns:a16="http://schemas.microsoft.com/office/drawing/2014/main" id="{CCD4D683-3824-4321-84D3-7AA2C3C1BB19}"/>
              </a:ext>
            </a:extLst>
          </p:cNvPr>
          <p:cNvSpPr/>
          <p:nvPr/>
        </p:nvSpPr>
        <p:spPr>
          <a:xfrm>
            <a:off x="4751256" y="3863083"/>
            <a:ext cx="2957804" cy="2205797"/>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2000" b="1" dirty="0">
                <a:solidFill>
                  <a:srgbClr val="2E2E38"/>
                </a:solidFill>
              </a:rPr>
              <a:t>Expressive Style</a:t>
            </a:r>
          </a:p>
          <a:p>
            <a:pPr algn="ctr"/>
            <a:r>
              <a:rPr lang="en-US" b="1" dirty="0">
                <a:solidFill>
                  <a:srgbClr val="2E2E38"/>
                </a:solidFill>
              </a:rPr>
              <a:t>Attacks:</a:t>
            </a:r>
          </a:p>
          <a:p>
            <a:pPr algn="ctr"/>
            <a:r>
              <a:rPr lang="en-US" dirty="0">
                <a:solidFill>
                  <a:srgbClr val="2E2E38"/>
                </a:solidFill>
              </a:rPr>
              <a:t>Confronts to reduce personal tension</a:t>
            </a:r>
          </a:p>
        </p:txBody>
      </p:sp>
      <p:sp>
        <p:nvSpPr>
          <p:cNvPr id="3" name="Rectangle 2">
            <a:extLst>
              <a:ext uri="{FF2B5EF4-FFF2-40B4-BE49-F238E27FC236}">
                <a16:creationId xmlns:a16="http://schemas.microsoft.com/office/drawing/2014/main" id="{C48DFE10-7406-73D6-7B3B-33E67615DB24}"/>
              </a:ext>
            </a:extLst>
          </p:cNvPr>
          <p:cNvSpPr/>
          <p:nvPr/>
        </p:nvSpPr>
        <p:spPr>
          <a:xfrm>
            <a:off x="2071296" y="6376910"/>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11266070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Versatility </a:t>
            </a:r>
          </a:p>
        </p:txBody>
      </p:sp>
      <p:sp>
        <p:nvSpPr>
          <p:cNvPr id="5" name="Content Placeholder 4"/>
          <p:cNvSpPr>
            <a:spLocks noGrp="1"/>
          </p:cNvSpPr>
          <p:nvPr>
            <p:ph idx="1"/>
          </p:nvPr>
        </p:nvSpPr>
        <p:spPr/>
        <p:txBody>
          <a:bodyPr/>
          <a:lstStyle/>
          <a:p>
            <a:pPr>
              <a:spcAft>
                <a:spcPts val="600"/>
              </a:spcAft>
            </a:pPr>
            <a:r>
              <a:rPr lang="en-US" dirty="0"/>
              <a:t>Indicates a person’s ability to interact effectively and gain support of others, regardless of differences in style</a:t>
            </a:r>
          </a:p>
          <a:p>
            <a:pPr>
              <a:spcAft>
                <a:spcPts val="600"/>
              </a:spcAft>
            </a:pPr>
            <a:r>
              <a:rPr lang="en-US" dirty="0"/>
              <a:t>Is measured in three components (presentation, competence and feedback) on a scale</a:t>
            </a:r>
          </a:p>
          <a:p>
            <a:pPr>
              <a:spcAft>
                <a:spcPts val="600"/>
              </a:spcAft>
            </a:pPr>
            <a:r>
              <a:rPr lang="en-US" dirty="0"/>
              <a:t>Is independent of Style; any Style of person can display any level of versatility</a:t>
            </a:r>
          </a:p>
          <a:p>
            <a:pPr>
              <a:spcAft>
                <a:spcPts val="600"/>
              </a:spcAft>
            </a:pPr>
            <a:r>
              <a:rPr lang="en-US" dirty="0"/>
              <a:t>Is a snapshot in time and can fluctuate</a:t>
            </a:r>
          </a:p>
          <a:p>
            <a:pPr>
              <a:spcAft>
                <a:spcPts val="600"/>
              </a:spcAft>
            </a:pPr>
            <a:r>
              <a:rPr lang="en-US" dirty="0"/>
              <a:t>Is different from likeability</a:t>
            </a:r>
          </a:p>
          <a:p>
            <a:r>
              <a:rPr lang="en-US" dirty="0"/>
              <a:t>Requires conscious awareness and effort</a:t>
            </a:r>
          </a:p>
          <a:p>
            <a:endParaRPr lang="en-US" dirty="0"/>
          </a:p>
          <a:p>
            <a:pPr marL="0" indent="0">
              <a:buNone/>
            </a:pPr>
            <a:r>
              <a:rPr lang="en-US" b="1" dirty="0"/>
              <a:t>It is treating people the way THEY want to be treated.</a:t>
            </a:r>
          </a:p>
        </p:txBody>
      </p:sp>
      <p:sp>
        <p:nvSpPr>
          <p:cNvPr id="2" name="Rectangle 1">
            <a:extLst>
              <a:ext uri="{FF2B5EF4-FFF2-40B4-BE49-F238E27FC236}">
                <a16:creationId xmlns:a16="http://schemas.microsoft.com/office/drawing/2014/main" id="{8D0C5B9E-7F08-BC83-4650-B694A9F79833}"/>
              </a:ext>
            </a:extLst>
          </p:cNvPr>
          <p:cNvSpPr/>
          <p:nvPr/>
        </p:nvSpPr>
        <p:spPr>
          <a:xfrm>
            <a:off x="2227572" y="6322088"/>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19354858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C9D3EB39-B1A2-49FD-A267-BEC6A3095E71}"/>
              </a:ext>
            </a:extLst>
          </p:cNvPr>
          <p:cNvSpPr txBox="1">
            <a:spLocks/>
          </p:cNvSpPr>
          <p:nvPr/>
        </p:nvSpPr>
        <p:spPr>
          <a:xfrm>
            <a:off x="1982996" y="639508"/>
            <a:ext cx="7673340" cy="816483"/>
          </a:xfrm>
          <a:prstGeom prst="rect">
            <a:avLst/>
          </a:prstGeom>
        </p:spPr>
        <p:txBody>
          <a:bodyPr vert="horz" lIns="0" tIns="0" rIns="0" bIns="0" rtlCol="0" anchor="t" anchorCtr="0">
            <a:noAutofit/>
          </a:bodyPr>
          <a:lstStyle>
            <a:lvl1pPr algn="l" defTabSz="685434" rtl="0" eaLnBrk="1" latinLnBrk="0" hangingPunct="1">
              <a:lnSpc>
                <a:spcPct val="85000"/>
              </a:lnSpc>
              <a:spcBef>
                <a:spcPct val="0"/>
              </a:spcBef>
              <a:buNone/>
              <a:defRPr sz="2400" b="0" kern="1200">
                <a:solidFill>
                  <a:schemeClr val="tx1"/>
                </a:solidFill>
                <a:latin typeface="EYInterstate Light" panose="02000506000000020004" pitchFamily="2" charset="0"/>
                <a:ea typeface="+mj-ea"/>
                <a:cs typeface="Arial" pitchFamily="34" charset="0"/>
              </a:defRPr>
            </a:lvl1pPr>
          </a:lstStyle>
          <a:p>
            <a:pPr marL="0" marR="0" lvl="0" indent="0" algn="l" defTabSz="685434" rtl="0" eaLnBrk="1" fontAlgn="auto" latinLnBrk="0" hangingPunct="1">
              <a:lnSpc>
                <a:spcPct val="85000"/>
              </a:lnSpc>
              <a:spcBef>
                <a:spcPct val="0"/>
              </a:spcBef>
              <a:spcAft>
                <a:spcPts val="0"/>
              </a:spcAft>
              <a:buClrTx/>
              <a:buSzTx/>
              <a:buFontTx/>
              <a:buNone/>
              <a:tabLst/>
              <a:defRPr/>
            </a:pPr>
            <a:endParaRPr kumimoji="0" lang="en-IN" sz="3600" b="0" i="0" u="none" strike="noStrike" kern="1200" cap="none" spc="0" normalizeH="0" baseline="0" noProof="0" dirty="0">
              <a:ln>
                <a:noFill/>
              </a:ln>
              <a:solidFill>
                <a:srgbClr val="FFFFFF"/>
              </a:solidFill>
              <a:effectLst/>
              <a:uLnTx/>
              <a:uFillTx/>
              <a:latin typeface="EYInterstate Light" panose="02000506000000020004" pitchFamily="2" charset="0"/>
              <a:ea typeface="+mj-ea"/>
              <a:cs typeface="Arial" pitchFamily="34" charset="0"/>
            </a:endParaRPr>
          </a:p>
        </p:txBody>
      </p:sp>
      <p:sp>
        <p:nvSpPr>
          <p:cNvPr id="6" name="Freeform 6">
            <a:extLst>
              <a:ext uri="{FF2B5EF4-FFF2-40B4-BE49-F238E27FC236}">
                <a16:creationId xmlns:a16="http://schemas.microsoft.com/office/drawing/2014/main" id="{E888CF75-29FB-4006-9B08-3858C8C949D4}"/>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a:extLst>
              <a:ext uri="{FF2B5EF4-FFF2-40B4-BE49-F238E27FC236}">
                <a16:creationId xmlns:a16="http://schemas.microsoft.com/office/drawing/2014/main" id="{D7E59AE7-F009-483D-8D1D-1ED4E3A7A51F}"/>
              </a:ext>
            </a:extLst>
          </p:cNvPr>
          <p:cNvSpPr txBox="1">
            <a:spLocks/>
          </p:cNvSpPr>
          <p:nvPr/>
        </p:nvSpPr>
        <p:spPr>
          <a:xfrm>
            <a:off x="437042" y="1065096"/>
            <a:ext cx="4192831" cy="1525703"/>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Why is Versatility important?</a:t>
            </a:r>
            <a:endParaRPr lang="en-GB" b="0" dirty="0">
              <a:solidFill>
                <a:srgbClr val="2E2E38"/>
              </a:solidFill>
              <a:latin typeface="EYInterstate Light" panose="02000506000000020004" pitchFamily="2" charset="0"/>
            </a:endParaRPr>
          </a:p>
        </p:txBody>
      </p:sp>
      <p:sp>
        <p:nvSpPr>
          <p:cNvPr id="2" name="Rectangle 1">
            <a:extLst>
              <a:ext uri="{FF2B5EF4-FFF2-40B4-BE49-F238E27FC236}">
                <a16:creationId xmlns:a16="http://schemas.microsoft.com/office/drawing/2014/main" id="{F26AC101-6D7F-3341-A759-326043C02CA0}"/>
              </a:ext>
            </a:extLst>
          </p:cNvPr>
          <p:cNvSpPr/>
          <p:nvPr/>
        </p:nvSpPr>
        <p:spPr>
          <a:xfrm>
            <a:off x="2227572" y="6283241"/>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29811038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A5775-0D03-4E13-B19E-43834FECC3B9}"/>
              </a:ext>
            </a:extLst>
          </p:cNvPr>
          <p:cNvSpPr/>
          <p:nvPr/>
        </p:nvSpPr>
        <p:spPr>
          <a:xfrm>
            <a:off x="469900" y="1196975"/>
            <a:ext cx="8229600" cy="4895850"/>
          </a:xfrm>
          <a:prstGeom prst="rect">
            <a:avLst/>
          </a:prstGeom>
          <a:solidFill>
            <a:srgbClr val="F6F6FA">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pic>
        <p:nvPicPr>
          <p:cNvPr id="11" name="Picture 10">
            <a:extLst>
              <a:ext uri="{FF2B5EF4-FFF2-40B4-BE49-F238E27FC236}">
                <a16:creationId xmlns:a16="http://schemas.microsoft.com/office/drawing/2014/main" id="{C686535F-1FF2-4896-A1CA-4B0E0968DC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67" t="6527" r="43501" b="543"/>
          <a:stretch/>
        </p:blipFill>
        <p:spPr>
          <a:xfrm>
            <a:off x="661270" y="1387848"/>
            <a:ext cx="2470550" cy="4537833"/>
          </a:xfrm>
          <a:prstGeom prst="rect">
            <a:avLst/>
          </a:prstGeom>
          <a:effectLst/>
        </p:spPr>
      </p:pic>
      <p:sp>
        <p:nvSpPr>
          <p:cNvPr id="3" name="Title 1"/>
          <p:cNvSpPr>
            <a:spLocks noGrp="1"/>
          </p:cNvSpPr>
          <p:nvPr>
            <p:ph type="title"/>
          </p:nvPr>
        </p:nvSpPr>
        <p:spPr/>
        <p:txBody>
          <a:bodyPr/>
          <a:lstStyle/>
          <a:p>
            <a:r>
              <a:rPr lang="en-IN" dirty="0"/>
              <a:t>Let’s practice!</a:t>
            </a:r>
          </a:p>
        </p:txBody>
      </p:sp>
      <p:sp>
        <p:nvSpPr>
          <p:cNvPr id="10" name="Rectangle 9">
            <a:extLst>
              <a:ext uri="{FF2B5EF4-FFF2-40B4-BE49-F238E27FC236}">
                <a16:creationId xmlns:a16="http://schemas.microsoft.com/office/drawing/2014/main" id="{0D608F22-F258-4796-ABBA-0019A2EBB359}"/>
              </a:ext>
            </a:extLst>
          </p:cNvPr>
          <p:cNvSpPr/>
          <p:nvPr/>
        </p:nvSpPr>
        <p:spPr>
          <a:xfrm rot="5400000">
            <a:off x="-365120" y="2394576"/>
            <a:ext cx="4537834" cy="2524380"/>
          </a:xfrm>
          <a:prstGeom prst="rect">
            <a:avLst/>
          </a:prstGeom>
          <a:noFill/>
          <a:ln w="76200" cap="flat">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2" name="Rectangle 11">
            <a:extLst>
              <a:ext uri="{FF2B5EF4-FFF2-40B4-BE49-F238E27FC236}">
                <a16:creationId xmlns:a16="http://schemas.microsoft.com/office/drawing/2014/main" id="{A57569F4-3B44-4E66-82AD-0BED0446AA26}"/>
              </a:ext>
            </a:extLst>
          </p:cNvPr>
          <p:cNvSpPr/>
          <p:nvPr/>
        </p:nvSpPr>
        <p:spPr>
          <a:xfrm>
            <a:off x="3338111" y="1358097"/>
            <a:ext cx="5507814" cy="4755148"/>
          </a:xfrm>
          <a:prstGeom prst="rect">
            <a:avLst/>
          </a:prstGeom>
        </p:spPr>
        <p:txBody>
          <a:bodyPr wrap="square">
            <a:spAutoFit/>
          </a:bodyPr>
          <a:lstStyle/>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You’re working on an important, time-sensitive project. In order to finish, you need some information from your teammate Sam.</a:t>
            </a:r>
          </a:p>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You’ve reached out a couple of times now — once via email and once via text — but he hasn’t responded. You’re worried you may not finish the assignment on time if you don’t hear back from </a:t>
            </a:r>
            <a:br>
              <a:rPr kumimoji="0" lang="en-US" sz="1800" b="0" i="0" u="none" strike="noStrike" kern="1200" cap="none" spc="0" normalizeH="0" baseline="0" noProof="0" dirty="0">
                <a:ln>
                  <a:noFill/>
                </a:ln>
                <a:solidFill>
                  <a:srgbClr val="2E2E38"/>
                </a:solidFill>
                <a:effectLst/>
                <a:uLnTx/>
                <a:uFillTx/>
                <a:latin typeface="EYInterstate Light"/>
                <a:ea typeface="+mn-ea"/>
                <a:cs typeface="+mn-cs"/>
              </a:rPr>
            </a:b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him in the next 24 hours. You send another email, and this time you copy your mutual manager. </a:t>
            </a:r>
          </a:p>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Sam finally replies, saying:</a:t>
            </a:r>
          </a:p>
          <a:p>
            <a:pPr marL="112713" marR="0" lvl="0" indent="-112713"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	I apologize for my delayed response.</a:t>
            </a:r>
            <a:r>
              <a:rPr kumimoji="0" lang="en-US" sz="1800" b="0" i="0" u="none" strike="noStrike" kern="1200" cap="none" spc="0" normalizeH="0" noProof="0" dirty="0">
                <a:ln>
                  <a:noFill/>
                </a:ln>
                <a:solidFill>
                  <a:srgbClr val="2E2E38"/>
                </a:solidFill>
                <a:effectLst/>
                <a:uLnTx/>
                <a:uFillTx/>
                <a:latin typeface="EYInterstate Light"/>
                <a:ea typeface="+mn-ea"/>
                <a:cs typeface="+mn-cs"/>
              </a:rPr>
              <a:t> </a:t>
            </a: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I was collecting insights from the rest of the team. Unfortunately, not everyone has responded but attached is where we are at with the information you requested. Whatever you want to submit as the final project is OK with me.”</a:t>
            </a:r>
          </a:p>
        </p:txBody>
      </p:sp>
      <p:sp>
        <p:nvSpPr>
          <p:cNvPr id="2" name="Rectangle 1">
            <a:extLst>
              <a:ext uri="{FF2B5EF4-FFF2-40B4-BE49-F238E27FC236}">
                <a16:creationId xmlns:a16="http://schemas.microsoft.com/office/drawing/2014/main" id="{D24DCFC4-1128-3AA6-15FA-2F6A7E895A92}"/>
              </a:ext>
            </a:extLst>
          </p:cNvPr>
          <p:cNvSpPr/>
          <p:nvPr/>
        </p:nvSpPr>
        <p:spPr>
          <a:xfrm>
            <a:off x="1896545" y="6336792"/>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18654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t>Polling question 21: What SOCIAL STYLE® is Sam portraying?</a:t>
            </a:r>
          </a:p>
        </p:txBody>
      </p:sp>
      <p:sp>
        <p:nvSpPr>
          <p:cNvPr id="2" name="Content Placeholder 1">
            <a:extLst>
              <a:ext uri="{FF2B5EF4-FFF2-40B4-BE49-F238E27FC236}">
                <a16:creationId xmlns:a16="http://schemas.microsoft.com/office/drawing/2014/main" id="{79311E07-1190-32EB-2D7C-09FDD078D501}"/>
              </a:ext>
            </a:extLst>
          </p:cNvPr>
          <p:cNvSpPr>
            <a:spLocks noGrp="1"/>
          </p:cNvSpPr>
          <p:nvPr>
            <p:ph idx="1"/>
          </p:nvPr>
        </p:nvSpPr>
        <p:spPr/>
        <p:txBody>
          <a:bodyPr/>
          <a:lstStyle/>
          <a:p>
            <a:pPr marL="0" indent="0">
              <a:buNone/>
            </a:pPr>
            <a:r>
              <a:rPr lang="en-US" dirty="0"/>
              <a:t>Select one response.</a:t>
            </a:r>
          </a:p>
          <a:p>
            <a:pPr marL="0" indent="0">
              <a:buNone/>
            </a:pPr>
            <a:endParaRPr lang="en-US" dirty="0"/>
          </a:p>
          <a:p>
            <a:pPr marL="457200" indent="-457200">
              <a:buSzPct val="100000"/>
              <a:buFont typeface="+mj-lt"/>
              <a:buAutoNum type="alphaUcPeriod"/>
            </a:pPr>
            <a:r>
              <a:rPr lang="en-US" dirty="0"/>
              <a:t>Analytical Style</a:t>
            </a:r>
          </a:p>
          <a:p>
            <a:pPr marL="457200" indent="-457200">
              <a:buSzPct val="100000"/>
              <a:buFont typeface="+mj-lt"/>
              <a:buAutoNum type="alphaUcPeriod"/>
            </a:pPr>
            <a:r>
              <a:rPr lang="en-US" dirty="0"/>
              <a:t>Driving Style</a:t>
            </a:r>
          </a:p>
          <a:p>
            <a:pPr marL="457200" indent="-457200">
              <a:buSzPct val="100000"/>
              <a:buFont typeface="+mj-lt"/>
              <a:buAutoNum type="alphaUcPeriod"/>
            </a:pPr>
            <a:r>
              <a:rPr lang="en-US" dirty="0"/>
              <a:t>Amiable Style</a:t>
            </a:r>
          </a:p>
          <a:p>
            <a:pPr marL="457200" indent="-457200">
              <a:buSzPct val="100000"/>
              <a:buFont typeface="+mj-lt"/>
              <a:buAutoNum type="alphaUcPeriod"/>
            </a:pPr>
            <a:r>
              <a:rPr lang="en-US" dirty="0"/>
              <a:t>Expressive Style</a:t>
            </a:r>
          </a:p>
        </p:txBody>
      </p:sp>
      <p:pic>
        <p:nvPicPr>
          <p:cNvPr id="15" name="Picture 14">
            <a:extLst>
              <a:ext uri="{FF2B5EF4-FFF2-40B4-BE49-F238E27FC236}">
                <a16:creationId xmlns:a16="http://schemas.microsoft.com/office/drawing/2014/main" id="{3124EC59-3C68-402F-AB2B-12BC8B6A32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8" t="6179" r="38883"/>
          <a:stretch/>
        </p:blipFill>
        <p:spPr>
          <a:xfrm>
            <a:off x="6360563" y="1025451"/>
            <a:ext cx="2386291" cy="5268682"/>
          </a:xfrm>
          <a:prstGeom prst="rect">
            <a:avLst/>
          </a:prstGeom>
          <a:effectLst/>
        </p:spPr>
      </p:pic>
      <p:sp>
        <p:nvSpPr>
          <p:cNvPr id="4" name="Rectangle 3">
            <a:extLst>
              <a:ext uri="{FF2B5EF4-FFF2-40B4-BE49-F238E27FC236}">
                <a16:creationId xmlns:a16="http://schemas.microsoft.com/office/drawing/2014/main" id="{69C0F057-55A1-DC4F-D63A-5EF056C851F6}"/>
              </a:ext>
            </a:extLst>
          </p:cNvPr>
          <p:cNvSpPr/>
          <p:nvPr/>
        </p:nvSpPr>
        <p:spPr>
          <a:xfrm>
            <a:off x="1861746" y="6338525"/>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3045016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66BFB06-9EF8-4FE6-97A5-502FBF8575A4}"/>
              </a:ext>
            </a:extLst>
          </p:cNvPr>
          <p:cNvSpPr>
            <a:spLocks noGrp="1"/>
          </p:cNvSpPr>
          <p:nvPr>
            <p:ph type="title"/>
          </p:nvPr>
        </p:nvSpPr>
        <p:spPr/>
        <p:txBody>
          <a:bodyPr/>
          <a:lstStyle/>
          <a:p>
            <a:r>
              <a:rPr lang="en-IN" dirty="0"/>
              <a:t>Sam has an Amiable Style</a:t>
            </a:r>
            <a:br>
              <a:rPr lang="en-IN" dirty="0"/>
            </a:br>
            <a:r>
              <a:rPr lang="en-IN" dirty="0"/>
              <a:t>       </a:t>
            </a:r>
          </a:p>
        </p:txBody>
      </p:sp>
      <p:sp>
        <p:nvSpPr>
          <p:cNvPr id="27" name="Rectangle 26">
            <a:extLst>
              <a:ext uri="{FF2B5EF4-FFF2-40B4-BE49-F238E27FC236}">
                <a16:creationId xmlns:a16="http://schemas.microsoft.com/office/drawing/2014/main" id="{AC3AB53B-4017-4B61-BC6C-24F554D9B062}"/>
              </a:ext>
            </a:extLst>
          </p:cNvPr>
          <p:cNvSpPr/>
          <p:nvPr/>
        </p:nvSpPr>
        <p:spPr>
          <a:xfrm rot="5400000">
            <a:off x="-37617" y="3008805"/>
            <a:ext cx="3795237" cy="210886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endParaRPr lang="en-IN" sz="675" dirty="0">
              <a:solidFill>
                <a:srgbClr val="FFFFFF"/>
              </a:solidFill>
              <a:latin typeface="EYInterstate Light"/>
            </a:endParaRPr>
          </a:p>
        </p:txBody>
      </p:sp>
      <p:sp>
        <p:nvSpPr>
          <p:cNvPr id="28" name="Rectangle 27">
            <a:extLst>
              <a:ext uri="{FF2B5EF4-FFF2-40B4-BE49-F238E27FC236}">
                <a16:creationId xmlns:a16="http://schemas.microsoft.com/office/drawing/2014/main" id="{C4BC5EE4-9E97-4EEE-B5F2-E2B92B565A73}"/>
              </a:ext>
            </a:extLst>
          </p:cNvPr>
          <p:cNvSpPr/>
          <p:nvPr/>
        </p:nvSpPr>
        <p:spPr>
          <a:xfrm rot="5400000" flipH="1">
            <a:off x="1657539" y="925070"/>
            <a:ext cx="405872" cy="21088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endParaRPr lang="en-IN" sz="675" dirty="0">
              <a:solidFill>
                <a:srgbClr val="FFFFFF"/>
              </a:solidFill>
              <a:latin typeface="EYInterstate Light"/>
            </a:endParaRPr>
          </a:p>
        </p:txBody>
      </p:sp>
      <p:sp>
        <p:nvSpPr>
          <p:cNvPr id="29" name="TextBox 28">
            <a:extLst>
              <a:ext uri="{FF2B5EF4-FFF2-40B4-BE49-F238E27FC236}">
                <a16:creationId xmlns:a16="http://schemas.microsoft.com/office/drawing/2014/main" id="{BBC34FEE-D897-45FF-9466-1029F59E0976}"/>
              </a:ext>
            </a:extLst>
          </p:cNvPr>
          <p:cNvSpPr txBox="1"/>
          <p:nvPr/>
        </p:nvSpPr>
        <p:spPr>
          <a:xfrm>
            <a:off x="1342986" y="1864009"/>
            <a:ext cx="920300" cy="228524"/>
          </a:xfrm>
          <a:prstGeom prst="rect">
            <a:avLst/>
          </a:prstGeom>
          <a:noFill/>
        </p:spPr>
        <p:txBody>
          <a:bodyPr wrap="square" lIns="0" tIns="20574" rIns="0" bIns="0" rtlCol="0">
            <a:spAutoFit/>
          </a:bodyPr>
          <a:lstStyle/>
          <a:p>
            <a:pPr algn="ctr" defTabSz="542925">
              <a:spcAft>
                <a:spcPts val="450"/>
              </a:spcAft>
              <a:buClr>
                <a:schemeClr val="accent2"/>
              </a:buClr>
              <a:buSzPct val="70000"/>
            </a:pPr>
            <a:r>
              <a:rPr lang="en-IN" sz="1350" b="1" dirty="0">
                <a:solidFill>
                  <a:srgbClr val="2E2E38"/>
                </a:solidFill>
              </a:rPr>
              <a:t>Repair</a:t>
            </a:r>
          </a:p>
        </p:txBody>
      </p:sp>
      <p:sp>
        <p:nvSpPr>
          <p:cNvPr id="16" name="TextBox 15">
            <a:extLst>
              <a:ext uri="{FF2B5EF4-FFF2-40B4-BE49-F238E27FC236}">
                <a16:creationId xmlns:a16="http://schemas.microsoft.com/office/drawing/2014/main" id="{F4F8C6F0-4067-424B-B566-13175BEE979A}"/>
              </a:ext>
            </a:extLst>
          </p:cNvPr>
          <p:cNvSpPr txBox="1"/>
          <p:nvPr/>
        </p:nvSpPr>
        <p:spPr>
          <a:xfrm>
            <a:off x="907682" y="2534739"/>
            <a:ext cx="1790909" cy="574773"/>
          </a:xfrm>
          <a:prstGeom prst="rect">
            <a:avLst/>
          </a:prstGeom>
          <a:noFill/>
        </p:spPr>
        <p:txBody>
          <a:bodyPr wrap="square" lIns="0" tIns="20574" rIns="0" bIns="0" rtlCol="0">
            <a:spAutoFit/>
          </a:bodyPr>
          <a:lstStyle/>
          <a:p>
            <a:pPr marL="214313" indent="-214313" defTabSz="542925">
              <a:spcAft>
                <a:spcPts val="225"/>
              </a:spcAft>
              <a:buClr>
                <a:srgbClr val="2E2E38"/>
              </a:buClr>
              <a:buSzPct val="110000"/>
              <a:buFont typeface="EYInterstate Light" panose="02000506000000020004" pitchFamily="2" charset="0"/>
              <a:buChar char="•"/>
            </a:pPr>
            <a:r>
              <a:rPr lang="en-IN" sz="1200" dirty="0">
                <a:solidFill>
                  <a:srgbClr val="2E2E38"/>
                </a:solidFill>
              </a:rPr>
              <a:t>How could you </a:t>
            </a:r>
            <a:r>
              <a:rPr lang="en-IN" sz="1200" b="1" dirty="0">
                <a:solidFill>
                  <a:srgbClr val="2E2E38"/>
                </a:solidFill>
              </a:rPr>
              <a:t>repair</a:t>
            </a:r>
            <a:r>
              <a:rPr lang="en-IN" sz="1200" dirty="0">
                <a:solidFill>
                  <a:srgbClr val="2E2E38"/>
                </a:solidFill>
              </a:rPr>
              <a:t> your relationship with Sam?</a:t>
            </a:r>
          </a:p>
        </p:txBody>
      </p:sp>
      <p:sp>
        <p:nvSpPr>
          <p:cNvPr id="18" name="Rectangle 17">
            <a:extLst>
              <a:ext uri="{FF2B5EF4-FFF2-40B4-BE49-F238E27FC236}">
                <a16:creationId xmlns:a16="http://schemas.microsoft.com/office/drawing/2014/main" id="{52811492-C8C2-4E2B-8D1C-4562155F537B}"/>
              </a:ext>
            </a:extLst>
          </p:cNvPr>
          <p:cNvSpPr/>
          <p:nvPr/>
        </p:nvSpPr>
        <p:spPr>
          <a:xfrm rot="5400000">
            <a:off x="2403560" y="3016215"/>
            <a:ext cx="3792060" cy="2097219"/>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endParaRPr lang="en-IN" sz="675" dirty="0">
              <a:solidFill>
                <a:srgbClr val="FFFFFF"/>
              </a:solidFill>
              <a:latin typeface="EYInterstate Light"/>
            </a:endParaRPr>
          </a:p>
        </p:txBody>
      </p:sp>
      <p:sp>
        <p:nvSpPr>
          <p:cNvPr id="20" name="Rectangle 19">
            <a:extLst>
              <a:ext uri="{FF2B5EF4-FFF2-40B4-BE49-F238E27FC236}">
                <a16:creationId xmlns:a16="http://schemas.microsoft.com/office/drawing/2014/main" id="{FDFE6214-D2A4-42BD-A6C0-3B43D82DFC6B}"/>
              </a:ext>
            </a:extLst>
          </p:cNvPr>
          <p:cNvSpPr/>
          <p:nvPr/>
        </p:nvSpPr>
        <p:spPr>
          <a:xfrm rot="5400000" flipH="1">
            <a:off x="4102949" y="928249"/>
            <a:ext cx="405872" cy="210886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endParaRPr lang="en-IN" sz="675" dirty="0">
              <a:solidFill>
                <a:srgbClr val="FFFFFF"/>
              </a:solidFill>
              <a:latin typeface="EYInterstate Light"/>
            </a:endParaRPr>
          </a:p>
        </p:txBody>
      </p:sp>
      <p:sp>
        <p:nvSpPr>
          <p:cNvPr id="21" name="TextBox 20">
            <a:extLst>
              <a:ext uri="{FF2B5EF4-FFF2-40B4-BE49-F238E27FC236}">
                <a16:creationId xmlns:a16="http://schemas.microsoft.com/office/drawing/2014/main" id="{7C7DB32D-73FD-4859-A285-211416D1A4D4}"/>
              </a:ext>
            </a:extLst>
          </p:cNvPr>
          <p:cNvSpPr txBox="1"/>
          <p:nvPr/>
        </p:nvSpPr>
        <p:spPr>
          <a:xfrm>
            <a:off x="3353092" y="2537917"/>
            <a:ext cx="1790909" cy="574773"/>
          </a:xfrm>
          <a:prstGeom prst="rect">
            <a:avLst/>
          </a:prstGeom>
          <a:noFill/>
        </p:spPr>
        <p:txBody>
          <a:bodyPr wrap="square" lIns="0" tIns="20574" rIns="0" bIns="0" rtlCol="0">
            <a:spAutoFit/>
          </a:bodyPr>
          <a:lstStyle/>
          <a:p>
            <a:pPr marL="214313" indent="-214313" defTabSz="542925">
              <a:spcAft>
                <a:spcPts val="225"/>
              </a:spcAft>
              <a:buClr>
                <a:srgbClr val="2E2E38"/>
              </a:buClr>
              <a:buSzPct val="110000"/>
              <a:buFont typeface="EYInterstate Light" panose="02000506000000020004" pitchFamily="2" charset="0"/>
              <a:buChar char="•"/>
            </a:pPr>
            <a:r>
              <a:rPr lang="en-IN" sz="1200" dirty="0">
                <a:solidFill>
                  <a:srgbClr val="2E2E38"/>
                </a:solidFill>
              </a:rPr>
              <a:t>How could you </a:t>
            </a:r>
            <a:r>
              <a:rPr lang="en-IN" sz="1200" b="1" dirty="0">
                <a:solidFill>
                  <a:srgbClr val="2E2E38"/>
                </a:solidFill>
              </a:rPr>
              <a:t>strengthen</a:t>
            </a:r>
            <a:r>
              <a:rPr lang="en-IN" sz="1200" dirty="0">
                <a:solidFill>
                  <a:srgbClr val="2E2E38"/>
                </a:solidFill>
              </a:rPr>
              <a:t> your relationship with Sam?</a:t>
            </a:r>
          </a:p>
        </p:txBody>
      </p:sp>
      <p:sp>
        <p:nvSpPr>
          <p:cNvPr id="33" name="TextBox 32">
            <a:extLst>
              <a:ext uri="{FF2B5EF4-FFF2-40B4-BE49-F238E27FC236}">
                <a16:creationId xmlns:a16="http://schemas.microsoft.com/office/drawing/2014/main" id="{916D8DD9-2352-4195-B8D6-7EE7055D33DA}"/>
              </a:ext>
            </a:extLst>
          </p:cNvPr>
          <p:cNvSpPr txBox="1"/>
          <p:nvPr/>
        </p:nvSpPr>
        <p:spPr>
          <a:xfrm>
            <a:off x="3788396" y="1864009"/>
            <a:ext cx="920300" cy="228524"/>
          </a:xfrm>
          <a:prstGeom prst="rect">
            <a:avLst/>
          </a:prstGeom>
          <a:noFill/>
        </p:spPr>
        <p:txBody>
          <a:bodyPr wrap="square" lIns="0" tIns="20574" rIns="0" bIns="0" rtlCol="0">
            <a:spAutoFit/>
          </a:bodyPr>
          <a:lstStyle/>
          <a:p>
            <a:pPr algn="ctr" defTabSz="542925">
              <a:spcAft>
                <a:spcPts val="450"/>
              </a:spcAft>
              <a:buClr>
                <a:schemeClr val="accent2"/>
              </a:buClr>
              <a:buSzPct val="70000"/>
            </a:pPr>
            <a:r>
              <a:rPr lang="en-IN" sz="1350" b="1" dirty="0">
                <a:solidFill>
                  <a:srgbClr val="2E2E38"/>
                </a:solidFill>
              </a:rPr>
              <a:t>Strengthen</a:t>
            </a:r>
          </a:p>
        </p:txBody>
      </p:sp>
      <p:sp>
        <p:nvSpPr>
          <p:cNvPr id="23" name="Rectangle 22">
            <a:extLst>
              <a:ext uri="{FF2B5EF4-FFF2-40B4-BE49-F238E27FC236}">
                <a16:creationId xmlns:a16="http://schemas.microsoft.com/office/drawing/2014/main" id="{3F0E8D35-04EB-4449-843E-5341414829C8}"/>
              </a:ext>
            </a:extLst>
          </p:cNvPr>
          <p:cNvSpPr/>
          <p:nvPr/>
        </p:nvSpPr>
        <p:spPr>
          <a:xfrm rot="5400000">
            <a:off x="4489632" y="-2824703"/>
            <a:ext cx="164736" cy="8229602"/>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19" name="Rectangle 18">
            <a:extLst>
              <a:ext uri="{FF2B5EF4-FFF2-40B4-BE49-F238E27FC236}">
                <a16:creationId xmlns:a16="http://schemas.microsoft.com/office/drawing/2014/main" id="{549FAC3C-7037-479F-80C5-F01EAB0CE842}"/>
              </a:ext>
            </a:extLst>
          </p:cNvPr>
          <p:cNvSpPr/>
          <p:nvPr/>
        </p:nvSpPr>
        <p:spPr>
          <a:xfrm>
            <a:off x="5610286" y="2384585"/>
            <a:ext cx="3247437" cy="2739211"/>
          </a:xfrm>
          <a:prstGeom prst="rect">
            <a:avLst/>
          </a:prstGeom>
        </p:spPr>
        <p:txBody>
          <a:bodyPr wrap="square">
            <a:spAutoFit/>
          </a:bodyPr>
          <a:lstStyle/>
          <a:p>
            <a:pPr marL="285750" lvl="0" indent="-285750" defTabSz="723900">
              <a:spcAft>
                <a:spcPts val="600"/>
              </a:spcAft>
              <a:buClr>
                <a:schemeClr val="tx2"/>
              </a:buClr>
              <a:buSzPct val="70000"/>
              <a:buFont typeface="Arial" panose="020B0604020202020204" pitchFamily="34" charset="0"/>
              <a:buChar char="►"/>
              <a:defRPr/>
            </a:pPr>
            <a:r>
              <a:rPr lang="en-US" sz="1600" dirty="0">
                <a:solidFill>
                  <a:schemeClr val="bg1"/>
                </a:solidFill>
              </a:rPr>
              <a:t>Keeping in mind everything we have discussed around SOCIAL STYLES</a:t>
            </a:r>
            <a:r>
              <a:rPr lang="en-IN" sz="1600" baseline="30000" dirty="0">
                <a:solidFill>
                  <a:schemeClr val="bg1"/>
                </a:solidFill>
              </a:rPr>
              <a:t>®</a:t>
            </a:r>
            <a:r>
              <a:rPr lang="en-IN" sz="1600" dirty="0">
                <a:solidFill>
                  <a:schemeClr val="bg1"/>
                </a:solidFill>
              </a:rPr>
              <a:t> </a:t>
            </a:r>
            <a:r>
              <a:rPr lang="en-US" sz="1600" dirty="0">
                <a:solidFill>
                  <a:schemeClr val="bg1"/>
                </a:solidFill>
              </a:rPr>
              <a:t>and versatility, how would you repair and strengthen your relationship with Sam? </a:t>
            </a:r>
          </a:p>
          <a:p>
            <a:pPr marL="285750" lvl="0" indent="-285750" defTabSz="723900">
              <a:spcAft>
                <a:spcPts val="600"/>
              </a:spcAft>
              <a:buClr>
                <a:schemeClr val="tx2"/>
              </a:buClr>
              <a:buSzPct val="70000"/>
              <a:buFont typeface="Arial" panose="020B0604020202020204" pitchFamily="34" charset="0"/>
              <a:buChar char="►"/>
              <a:defRPr/>
            </a:pPr>
            <a:r>
              <a:rPr lang="en-US" sz="1600" dirty="0">
                <a:solidFill>
                  <a:schemeClr val="bg1"/>
                </a:solidFill>
              </a:rPr>
              <a:t>Refer to the job aid previously shared for assistance.</a:t>
            </a:r>
          </a:p>
          <a:p>
            <a:pPr marL="285750" lvl="0" indent="-285750" defTabSz="723900">
              <a:spcAft>
                <a:spcPts val="600"/>
              </a:spcAft>
              <a:buClr>
                <a:schemeClr val="tx2"/>
              </a:buClr>
              <a:buSzPct val="70000"/>
              <a:buFont typeface="Arial" panose="020B0604020202020204" pitchFamily="34" charset="0"/>
              <a:buChar char="►"/>
              <a:defRPr/>
            </a:pPr>
            <a:r>
              <a:rPr lang="en-US" sz="1600" dirty="0">
                <a:solidFill>
                  <a:schemeClr val="bg1"/>
                </a:solidFill>
              </a:rPr>
              <a:t>Identify a spokesperson to share your group’s thoughts.</a:t>
            </a:r>
          </a:p>
        </p:txBody>
      </p:sp>
      <p:sp>
        <p:nvSpPr>
          <p:cNvPr id="2" name="Rectangle 1">
            <a:extLst>
              <a:ext uri="{FF2B5EF4-FFF2-40B4-BE49-F238E27FC236}">
                <a16:creationId xmlns:a16="http://schemas.microsoft.com/office/drawing/2014/main" id="{EA2AFE34-6853-5C3A-CC7D-C07C8CC51B85}"/>
              </a:ext>
            </a:extLst>
          </p:cNvPr>
          <p:cNvSpPr/>
          <p:nvPr/>
        </p:nvSpPr>
        <p:spPr>
          <a:xfrm>
            <a:off x="2033196" y="6260777"/>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26129358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t>Versatility debrief</a:t>
            </a:r>
          </a:p>
        </p:txBody>
      </p:sp>
      <p:sp>
        <p:nvSpPr>
          <p:cNvPr id="4" name="Rectangle 3">
            <a:extLst>
              <a:ext uri="{FF2B5EF4-FFF2-40B4-BE49-F238E27FC236}">
                <a16:creationId xmlns:a16="http://schemas.microsoft.com/office/drawing/2014/main" id="{4D034B32-F330-4AD4-8836-9FB339873454}"/>
              </a:ext>
            </a:extLst>
          </p:cNvPr>
          <p:cNvSpPr/>
          <p:nvPr/>
        </p:nvSpPr>
        <p:spPr>
          <a:xfrm>
            <a:off x="285222" y="1302715"/>
            <a:ext cx="8583478" cy="491660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 name="Rectangle 4">
            <a:extLst>
              <a:ext uri="{FF2B5EF4-FFF2-40B4-BE49-F238E27FC236}">
                <a16:creationId xmlns:a16="http://schemas.microsoft.com/office/drawing/2014/main" id="{DDF1BEDA-DA7D-4AC7-BA4E-60BE121482D4}"/>
              </a:ext>
            </a:extLst>
          </p:cNvPr>
          <p:cNvSpPr/>
          <p:nvPr/>
        </p:nvSpPr>
        <p:spPr>
          <a:xfrm rot="5400000">
            <a:off x="4544687" y="-3011365"/>
            <a:ext cx="54611" cy="8573549"/>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grpSp>
        <p:nvGrpSpPr>
          <p:cNvPr id="9" name="Group 8">
            <a:extLst>
              <a:ext uri="{FF2B5EF4-FFF2-40B4-BE49-F238E27FC236}">
                <a16:creationId xmlns:a16="http://schemas.microsoft.com/office/drawing/2014/main" id="{EA58F51C-1AF2-4505-8CE6-69821080BFC4}"/>
              </a:ext>
            </a:extLst>
          </p:cNvPr>
          <p:cNvGrpSpPr/>
          <p:nvPr/>
        </p:nvGrpSpPr>
        <p:grpSpPr>
          <a:xfrm>
            <a:off x="885338" y="1514347"/>
            <a:ext cx="3825619" cy="4666288"/>
            <a:chOff x="1104568" y="1998383"/>
            <a:chExt cx="2757142" cy="3388869"/>
          </a:xfrm>
        </p:grpSpPr>
        <p:sp>
          <p:nvSpPr>
            <p:cNvPr id="22" name="Content Placeholder 2">
              <a:extLst>
                <a:ext uri="{FF2B5EF4-FFF2-40B4-BE49-F238E27FC236}">
                  <a16:creationId xmlns:a16="http://schemas.microsoft.com/office/drawing/2014/main" id="{35048C0C-B2B1-41EC-B452-AADE407492A9}"/>
                </a:ext>
              </a:extLst>
            </p:cNvPr>
            <p:cNvSpPr txBox="1">
              <a:spLocks/>
            </p:cNvSpPr>
            <p:nvPr/>
          </p:nvSpPr>
          <p:spPr>
            <a:xfrm>
              <a:off x="1104568" y="1998383"/>
              <a:ext cx="2728838" cy="1520436"/>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Analytical Style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Take your time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Communicate clearly and concisely</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Do not pressure for answers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Respect their processes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Ask directly for their feedback</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Give them space</a:t>
              </a:r>
            </a:p>
          </p:txBody>
        </p:sp>
        <p:sp>
          <p:nvSpPr>
            <p:cNvPr id="23" name="Content Placeholder 2">
              <a:extLst>
                <a:ext uri="{FF2B5EF4-FFF2-40B4-BE49-F238E27FC236}">
                  <a16:creationId xmlns:a16="http://schemas.microsoft.com/office/drawing/2014/main" id="{745E3E1A-8CFB-4D6D-89E3-BFD6907BFE8A}"/>
                </a:ext>
              </a:extLst>
            </p:cNvPr>
            <p:cNvSpPr txBox="1">
              <a:spLocks/>
            </p:cNvSpPr>
            <p:nvPr/>
          </p:nvSpPr>
          <p:spPr>
            <a:xfrm>
              <a:off x="1105090" y="3753022"/>
              <a:ext cx="2756620" cy="1634230"/>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Amiable Style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Approach conflict carefully</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Get to know them</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Consider their perspectives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Draw out their opinions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Handle issues in private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Always be courteous</a:t>
              </a:r>
            </a:p>
          </p:txBody>
        </p:sp>
      </p:grpSp>
      <p:grpSp>
        <p:nvGrpSpPr>
          <p:cNvPr id="10" name="Group 9">
            <a:extLst>
              <a:ext uri="{FF2B5EF4-FFF2-40B4-BE49-F238E27FC236}">
                <a16:creationId xmlns:a16="http://schemas.microsoft.com/office/drawing/2014/main" id="{C67D6FDF-D9D0-4F36-A049-B5B628960C66}"/>
              </a:ext>
            </a:extLst>
          </p:cNvPr>
          <p:cNvGrpSpPr/>
          <p:nvPr/>
        </p:nvGrpSpPr>
        <p:grpSpPr>
          <a:xfrm>
            <a:off x="5261882" y="1456903"/>
            <a:ext cx="3596884" cy="4181802"/>
            <a:chOff x="5409214" y="1944693"/>
            <a:chExt cx="3079979" cy="3206626"/>
          </a:xfrm>
        </p:grpSpPr>
        <p:sp>
          <p:nvSpPr>
            <p:cNvPr id="20" name="Content Placeholder 2">
              <a:extLst>
                <a:ext uri="{FF2B5EF4-FFF2-40B4-BE49-F238E27FC236}">
                  <a16:creationId xmlns:a16="http://schemas.microsoft.com/office/drawing/2014/main" id="{F8AB53B3-F730-418B-94A3-939676024499}"/>
                </a:ext>
              </a:extLst>
            </p:cNvPr>
            <p:cNvSpPr txBox="1">
              <a:spLocks/>
            </p:cNvSpPr>
            <p:nvPr/>
          </p:nvSpPr>
          <p:spPr>
            <a:xfrm>
              <a:off x="5417707" y="1944693"/>
              <a:ext cx="3071486" cy="1315060"/>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Driving Style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Respect their time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Stick to the facts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Follow up on your promises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Show your competence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Earn their trust before expecting it</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Let them have some control</a:t>
              </a:r>
            </a:p>
          </p:txBody>
        </p:sp>
        <p:sp>
          <p:nvSpPr>
            <p:cNvPr id="21" name="Content Placeholder 2">
              <a:extLst>
                <a:ext uri="{FF2B5EF4-FFF2-40B4-BE49-F238E27FC236}">
                  <a16:creationId xmlns:a16="http://schemas.microsoft.com/office/drawing/2014/main" id="{58EBB470-31BD-4823-B320-88CAC3567601}"/>
                </a:ext>
              </a:extLst>
            </p:cNvPr>
            <p:cNvSpPr txBox="1">
              <a:spLocks/>
            </p:cNvSpPr>
            <p:nvPr/>
          </p:nvSpPr>
          <p:spPr>
            <a:xfrm>
              <a:off x="5409214" y="3836259"/>
              <a:ext cx="3071486" cy="1315060"/>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Expressive Style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Laugh with them</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Listen to their opinions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Think big picture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Recognize their contributions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Lighten up</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Form a friendship</a:t>
              </a:r>
            </a:p>
          </p:txBody>
        </p:sp>
      </p:grpSp>
      <p:grpSp>
        <p:nvGrpSpPr>
          <p:cNvPr id="11" name="Group 10">
            <a:extLst>
              <a:ext uri="{FF2B5EF4-FFF2-40B4-BE49-F238E27FC236}">
                <a16:creationId xmlns:a16="http://schemas.microsoft.com/office/drawing/2014/main" id="{75B15B69-64E8-4143-AE5B-D877D91045CA}"/>
              </a:ext>
            </a:extLst>
          </p:cNvPr>
          <p:cNvGrpSpPr/>
          <p:nvPr/>
        </p:nvGrpSpPr>
        <p:grpSpPr>
          <a:xfrm>
            <a:off x="275299" y="2063828"/>
            <a:ext cx="8573549" cy="3373625"/>
            <a:chOff x="613382" y="1532831"/>
            <a:chExt cx="10556079" cy="4233265"/>
          </a:xfrm>
        </p:grpSpPr>
        <p:sp>
          <p:nvSpPr>
            <p:cNvPr id="12" name="Freeform 34">
              <a:extLst>
                <a:ext uri="{FF2B5EF4-FFF2-40B4-BE49-F238E27FC236}">
                  <a16:creationId xmlns:a16="http://schemas.microsoft.com/office/drawing/2014/main" id="{69764E02-1EBE-4636-AC04-8AE68CC9739D}"/>
                </a:ext>
              </a:extLst>
            </p:cNvPr>
            <p:cNvSpPr/>
            <p:nvPr/>
          </p:nvSpPr>
          <p:spPr>
            <a:xfrm rot="5400000">
              <a:off x="3982543" y="3649464"/>
              <a:ext cx="4233265"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9525">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3" name="Freeform 35">
              <a:extLst>
                <a:ext uri="{FF2B5EF4-FFF2-40B4-BE49-F238E27FC236}">
                  <a16:creationId xmlns:a16="http://schemas.microsoft.com/office/drawing/2014/main" id="{F180D950-C565-4CD7-A9CE-33E44021D2E0}"/>
                </a:ext>
              </a:extLst>
            </p:cNvPr>
            <p:cNvSpPr/>
            <p:nvPr/>
          </p:nvSpPr>
          <p:spPr>
            <a:xfrm>
              <a:off x="613382" y="3587868"/>
              <a:ext cx="10556079"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4" name="Up-Down Arrow 36">
              <a:extLst>
                <a:ext uri="{FF2B5EF4-FFF2-40B4-BE49-F238E27FC236}">
                  <a16:creationId xmlns:a16="http://schemas.microsoft.com/office/drawing/2014/main" id="{B54BA900-BBE8-45B1-A8AA-F81C34E8E1F8}"/>
                </a:ext>
              </a:extLst>
            </p:cNvPr>
            <p:cNvSpPr/>
            <p:nvPr/>
          </p:nvSpPr>
          <p:spPr>
            <a:xfrm rot="5400000">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7" name="Up-Down Arrow 39">
              <a:extLst>
                <a:ext uri="{FF2B5EF4-FFF2-40B4-BE49-F238E27FC236}">
                  <a16:creationId xmlns:a16="http://schemas.microsoft.com/office/drawing/2014/main" id="{3932844B-3246-4B3D-AE41-1CDAC748AC55}"/>
                </a:ext>
              </a:extLst>
            </p:cNvPr>
            <p:cNvSpPr/>
            <p:nvPr/>
          </p:nvSpPr>
          <p:spPr>
            <a:xfrm>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grpSp>
      <p:sp>
        <p:nvSpPr>
          <p:cNvPr id="2" name="Rectangle 1">
            <a:extLst>
              <a:ext uri="{FF2B5EF4-FFF2-40B4-BE49-F238E27FC236}">
                <a16:creationId xmlns:a16="http://schemas.microsoft.com/office/drawing/2014/main" id="{821E64FF-8570-0DEE-DB56-AE0E6CFB0C75}"/>
              </a:ext>
            </a:extLst>
          </p:cNvPr>
          <p:cNvSpPr/>
          <p:nvPr/>
        </p:nvSpPr>
        <p:spPr>
          <a:xfrm>
            <a:off x="2227564" y="6343336"/>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29894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440EC5-14DE-4B32-BEA2-CD4529E338E9}"/>
              </a:ext>
            </a:extLst>
          </p:cNvPr>
          <p:cNvGraphicFramePr>
            <a:graphicFrameLocks noChangeAspect="1"/>
          </p:cNvGraphicFramePr>
          <p:nvPr>
            <p:custDataLst>
              <p:tags r:id="rId1"/>
            </p:custDataLst>
            <p:extLst>
              <p:ext uri="{D42A27DB-BD31-4B8C-83A1-F6EECF244321}">
                <p14:modId xmlns:p14="http://schemas.microsoft.com/office/powerpoint/2010/main" val="763091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B3440EC5-14DE-4B32-BEA2-CD4529E338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Agenda</a:t>
            </a:r>
          </a:p>
        </p:txBody>
      </p:sp>
      <p:sp>
        <p:nvSpPr>
          <p:cNvPr id="3" name="Content Placeholder 2"/>
          <p:cNvSpPr>
            <a:spLocks noGrp="1"/>
          </p:cNvSpPr>
          <p:nvPr>
            <p:ph idx="1"/>
          </p:nvPr>
        </p:nvSpPr>
        <p:spPr/>
        <p:txBody>
          <a:bodyPr/>
          <a:lstStyle/>
          <a:p>
            <a:pPr lvl="0"/>
            <a:r>
              <a:rPr lang="en-US" dirty="0"/>
              <a:t>Section 501(c)(3) exemption </a:t>
            </a:r>
          </a:p>
          <a:p>
            <a:pPr lvl="0"/>
            <a:r>
              <a:rPr lang="en-US" dirty="0"/>
              <a:t>Foundation classification</a:t>
            </a:r>
          </a:p>
          <a:p>
            <a:pPr lvl="0"/>
            <a:r>
              <a:rPr lang="en-US" dirty="0"/>
              <a:t>Exemption standards for hospitals and educational organizations</a:t>
            </a:r>
          </a:p>
          <a:p>
            <a:pPr lvl="0"/>
            <a:r>
              <a:rPr lang="en-US" dirty="0"/>
              <a:t>Form 1023, </a:t>
            </a:r>
            <a:r>
              <a:rPr lang="en-US" i="1" dirty="0"/>
              <a:t>Application for Recognition of Exemption Under </a:t>
            </a:r>
            <a:br>
              <a:rPr lang="en-US" i="1" dirty="0"/>
            </a:br>
            <a:r>
              <a:rPr lang="en-US" i="1" dirty="0"/>
              <a:t>Section 501(c)(3)</a:t>
            </a:r>
            <a:r>
              <a:rPr lang="en-GB" i="1" dirty="0"/>
              <a:t> of the Internal Revenue Code</a:t>
            </a:r>
          </a:p>
          <a:p>
            <a:pPr lvl="0"/>
            <a:r>
              <a:rPr lang="en-US" dirty="0"/>
              <a:t>Ongoing IRS filing obligations</a:t>
            </a:r>
          </a:p>
          <a:p>
            <a:pPr lvl="0"/>
            <a:r>
              <a:rPr lang="en-US" dirty="0"/>
              <a:t>Unrelated business income tax</a:t>
            </a:r>
          </a:p>
          <a:p>
            <a:pPr lvl="0"/>
            <a:r>
              <a:rPr lang="en-US" dirty="0"/>
              <a:t>Private benefit, private inurement and excess benefit transactions</a:t>
            </a:r>
          </a:p>
          <a:p>
            <a:pPr lvl="0"/>
            <a:r>
              <a:rPr lang="en-US" dirty="0"/>
              <a:t>Political activity and lobbying</a:t>
            </a:r>
          </a:p>
          <a:p>
            <a:pPr lvl="0"/>
            <a:r>
              <a:rPr lang="en-US" dirty="0"/>
              <a:t>Other issues facing Section 501(c)(3) organizations</a:t>
            </a:r>
          </a:p>
          <a:p>
            <a:pPr lvl="0"/>
            <a:endParaRPr lang="en-GB" dirty="0"/>
          </a:p>
        </p:txBody>
      </p:sp>
    </p:spTree>
    <p:extLst>
      <p:ext uri="{BB962C8B-B14F-4D97-AF65-F5344CB8AC3E}">
        <p14:creationId xmlns:p14="http://schemas.microsoft.com/office/powerpoint/2010/main" val="14597247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t>Closing comments</a:t>
            </a:r>
          </a:p>
        </p:txBody>
      </p:sp>
      <p:sp>
        <p:nvSpPr>
          <p:cNvPr id="4" name="Rectangle 3">
            <a:extLst>
              <a:ext uri="{FF2B5EF4-FFF2-40B4-BE49-F238E27FC236}">
                <a16:creationId xmlns:a16="http://schemas.microsoft.com/office/drawing/2014/main" id="{4D034B32-F330-4AD4-8836-9FB339873454}"/>
              </a:ext>
            </a:extLst>
          </p:cNvPr>
          <p:cNvSpPr/>
          <p:nvPr/>
        </p:nvSpPr>
        <p:spPr>
          <a:xfrm>
            <a:off x="419204" y="1348650"/>
            <a:ext cx="8229600" cy="489585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 name="Rectangle 4">
            <a:extLst>
              <a:ext uri="{FF2B5EF4-FFF2-40B4-BE49-F238E27FC236}">
                <a16:creationId xmlns:a16="http://schemas.microsoft.com/office/drawing/2014/main" id="{DDF1BEDA-DA7D-4AC7-BA4E-60BE121482D4}"/>
              </a:ext>
            </a:extLst>
          </p:cNvPr>
          <p:cNvSpPr/>
          <p:nvPr/>
        </p:nvSpPr>
        <p:spPr>
          <a:xfrm rot="5400000">
            <a:off x="4502332" y="-2891212"/>
            <a:ext cx="164736" cy="8229602"/>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chemeClr val="bg1"/>
              </a:solidFill>
              <a:effectLst/>
              <a:uLnTx/>
              <a:uFillTx/>
              <a:latin typeface="EYInterstate Light"/>
              <a:ea typeface="+mn-ea"/>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3358" t="11709" r="17104"/>
          <a:stretch/>
        </p:blipFill>
        <p:spPr>
          <a:xfrm>
            <a:off x="610837" y="3464193"/>
            <a:ext cx="2879908" cy="2780307"/>
          </a:xfrm>
          <a:prstGeom prst="rect">
            <a:avLst/>
          </a:prstGeom>
          <a:effectLst/>
        </p:spPr>
      </p:pic>
      <p:sp>
        <p:nvSpPr>
          <p:cNvPr id="12" name="Rectangle 11">
            <a:extLst>
              <a:ext uri="{FF2B5EF4-FFF2-40B4-BE49-F238E27FC236}">
                <a16:creationId xmlns:a16="http://schemas.microsoft.com/office/drawing/2014/main" id="{2ADB2EAE-0398-448F-8FFC-93DE33FF5041}"/>
              </a:ext>
            </a:extLst>
          </p:cNvPr>
          <p:cNvSpPr/>
          <p:nvPr/>
        </p:nvSpPr>
        <p:spPr>
          <a:xfrm>
            <a:off x="4788370" y="1534052"/>
            <a:ext cx="3722215" cy="4589909"/>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pPr marL="0" marR="0" lvl="0" indent="0" algn="l" defTabSz="723900" rtl="0" eaLnBrk="1" fontAlgn="auto" latinLnBrk="0" hangingPunct="1">
              <a:lnSpc>
                <a:spcPct val="100000"/>
              </a:lnSpc>
              <a:spcBef>
                <a:spcPts val="0"/>
              </a:spcBef>
              <a:spcAft>
                <a:spcPts val="300"/>
              </a:spcAft>
              <a:buClr>
                <a:srgbClr val="27ACAA"/>
              </a:buClr>
              <a:buSzPct val="70000"/>
              <a:buFontTx/>
              <a:buNone/>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Begin to build your knowledge into everyday actions:</a:t>
            </a:r>
          </a:p>
          <a:p>
            <a:pPr marL="342900" lvl="0" indent="-342900" defTabSz="723900">
              <a:spcAft>
                <a:spcPts val="300"/>
              </a:spcAft>
              <a:buClr>
                <a:srgbClr val="2E2E38"/>
              </a:buClr>
              <a:buSzPct val="110000"/>
              <a:buFont typeface="EYInterstate Light" panose="02000506000000020004" pitchFamily="2" charset="0"/>
              <a:buChar char="•"/>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Consider the </a:t>
            </a:r>
            <a:r>
              <a:rPr kumimoji="0" lang="en-US" sz="2000" b="0" i="0" u="none" strike="noStrike" kern="1200" cap="none" spc="0" normalizeH="0" baseline="0" noProof="0" dirty="0">
                <a:ln>
                  <a:noFill/>
                </a:ln>
                <a:solidFill>
                  <a:srgbClr val="2E2E38"/>
                </a:solidFill>
                <a:effectLst/>
                <a:uLnTx/>
                <a:uFillTx/>
                <a:latin typeface="EYInterstate Light"/>
                <a:ea typeface="+mn-ea"/>
                <a:cs typeface="+mn-cs"/>
              </a:rPr>
              <a:t>SOCIAL STYLE</a:t>
            </a:r>
            <a:r>
              <a:rPr lang="en-IN" sz="2000" baseline="30000" dirty="0">
                <a:solidFill>
                  <a:srgbClr val="2E2E38"/>
                </a:solidFill>
              </a:rPr>
              <a:t>®</a:t>
            </a:r>
            <a:r>
              <a:rPr lang="en-IN" sz="2000" dirty="0">
                <a:solidFill>
                  <a:srgbClr val="2E2E38"/>
                </a:solidFill>
              </a:rPr>
              <a:t> </a:t>
            </a: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of others</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Plan how you can display versatility</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Recognize when you are under pressure and change your behavior</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Seek feedback</a:t>
            </a:r>
          </a:p>
        </p:txBody>
      </p:sp>
      <p:sp>
        <p:nvSpPr>
          <p:cNvPr id="9" name="Rectangle 8"/>
          <p:cNvSpPr/>
          <p:nvPr/>
        </p:nvSpPr>
        <p:spPr>
          <a:xfrm>
            <a:off x="515056" y="1509159"/>
            <a:ext cx="3922713" cy="413473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pPr marL="0" marR="0" lvl="0" indent="0" algn="l" defTabSz="723900" rtl="0" eaLnBrk="1" fontAlgn="auto" latinLnBrk="0" hangingPunct="1">
              <a:lnSpc>
                <a:spcPct val="100000"/>
              </a:lnSpc>
              <a:spcBef>
                <a:spcPts val="0"/>
              </a:spcBef>
              <a:spcAft>
                <a:spcPts val="300"/>
              </a:spcAft>
              <a:buClr>
                <a:srgbClr val="27ACAA"/>
              </a:buClr>
              <a:buSzPct val="70000"/>
              <a:buFontTx/>
              <a:buNone/>
              <a:tabLst/>
              <a:defRPr/>
            </a:pPr>
            <a:r>
              <a:rPr lang="en-IN" sz="2000" dirty="0">
                <a:solidFill>
                  <a:srgbClr val="2E2E38"/>
                </a:solidFill>
                <a:latin typeface="EYInterstate Light"/>
              </a:rPr>
              <a:t>S</a:t>
            </a: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tart with small commitments:</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Know yourself</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Control yourself</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Understand and do something for others</a:t>
            </a:r>
          </a:p>
        </p:txBody>
      </p:sp>
      <p:sp>
        <p:nvSpPr>
          <p:cNvPr id="2" name="Rectangle 1">
            <a:extLst>
              <a:ext uri="{FF2B5EF4-FFF2-40B4-BE49-F238E27FC236}">
                <a16:creationId xmlns:a16="http://schemas.microsoft.com/office/drawing/2014/main" id="{E51EE4C6-9615-6E2E-5E7E-4B8356518322}"/>
              </a:ext>
            </a:extLst>
          </p:cNvPr>
          <p:cNvSpPr/>
          <p:nvPr/>
        </p:nvSpPr>
        <p:spPr>
          <a:xfrm>
            <a:off x="2189576" y="6372534"/>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8363504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IN" dirty="0"/>
              <a:t>Call to action</a:t>
            </a:r>
          </a:p>
        </p:txBody>
      </p:sp>
      <p:sp>
        <p:nvSpPr>
          <p:cNvPr id="4" name="Rectangle 3">
            <a:extLst>
              <a:ext uri="{FF2B5EF4-FFF2-40B4-BE49-F238E27FC236}">
                <a16:creationId xmlns:a16="http://schemas.microsoft.com/office/drawing/2014/main" id="{4D034B32-F330-4AD4-8836-9FB339873454}"/>
              </a:ext>
            </a:extLst>
          </p:cNvPr>
          <p:cNvSpPr/>
          <p:nvPr/>
        </p:nvSpPr>
        <p:spPr>
          <a:xfrm>
            <a:off x="469900" y="1196975"/>
            <a:ext cx="8229600" cy="360080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 name="Rectangle 4">
            <a:extLst>
              <a:ext uri="{FF2B5EF4-FFF2-40B4-BE49-F238E27FC236}">
                <a16:creationId xmlns:a16="http://schemas.microsoft.com/office/drawing/2014/main" id="{DDF1BEDA-DA7D-4AC7-BA4E-60BE121482D4}"/>
              </a:ext>
            </a:extLst>
          </p:cNvPr>
          <p:cNvSpPr/>
          <p:nvPr/>
        </p:nvSpPr>
        <p:spPr>
          <a:xfrm rot="5400000">
            <a:off x="4502332" y="-2835457"/>
            <a:ext cx="164736" cy="8229602"/>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6" name="Rectangle 5">
            <a:extLst>
              <a:ext uri="{FF2B5EF4-FFF2-40B4-BE49-F238E27FC236}">
                <a16:creationId xmlns:a16="http://schemas.microsoft.com/office/drawing/2014/main" id="{8A0446CE-3679-4160-88E9-C61C20AAA76A}"/>
              </a:ext>
            </a:extLst>
          </p:cNvPr>
          <p:cNvSpPr/>
          <p:nvPr/>
        </p:nvSpPr>
        <p:spPr>
          <a:xfrm>
            <a:off x="468313" y="1806196"/>
            <a:ext cx="8205787" cy="23823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spAutoFit/>
          </a:bodyPr>
          <a:lstStyle/>
          <a:p>
            <a:pPr marR="0" lvl="0" algn="ctr" defTabSz="914400" rtl="0" eaLnBrk="1" fontAlgn="auto" latinLnBrk="0" hangingPunct="1">
              <a:lnSpc>
                <a:spcPct val="100000"/>
              </a:lnSpc>
              <a:spcBef>
                <a:spcPts val="0"/>
              </a:spcBef>
              <a:spcAft>
                <a:spcPts val="0"/>
              </a:spcAft>
              <a:buClrTx/>
              <a:buSzPct val="70000"/>
              <a:tabLst/>
              <a:defRPr/>
            </a:pPr>
            <a:r>
              <a:rPr kumimoji="0" lang="en-IN" sz="2800" b="0" i="0" u="none" strike="noStrike" kern="1200" cap="none" spc="0" normalizeH="0" baseline="0" noProof="0" dirty="0">
                <a:ln>
                  <a:noFill/>
                </a:ln>
                <a:solidFill>
                  <a:srgbClr val="2E2E38"/>
                </a:solidFill>
                <a:effectLst/>
                <a:uLnTx/>
                <a:uFillTx/>
                <a:latin typeface="EYInterstate Light"/>
                <a:ea typeface="ＭＳ Ｐゴシック"/>
                <a:cs typeface="+mn-cs"/>
              </a:rPr>
              <a:t>Think and reflect about a person with whom you interact regularly … </a:t>
            </a:r>
            <a:endParaRPr kumimoji="0" lang="en-IN" sz="2800" b="0" i="0" u="none" strike="noStrike" kern="1200" cap="none" spc="0" normalizeH="0" baseline="0" noProof="0" dirty="0">
              <a:ln>
                <a:noFill/>
              </a:ln>
              <a:solidFill>
                <a:srgbClr val="2E2E38"/>
              </a:solidFill>
              <a:effectLst/>
              <a:uLnTx/>
              <a:uFillTx/>
              <a:latin typeface="EYInterstate Light"/>
              <a:ea typeface="ＭＳ Ｐゴシック" pitchFamily="68" charset="-128"/>
              <a:cs typeface="+mn-cs"/>
            </a:endParaRPr>
          </a:p>
          <a:p>
            <a:pPr marL="342900" marR="0" lvl="0" indent="-342900" algn="ctr"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endParaRPr kumimoji="0" lang="en-IN" sz="2800" b="0" i="0" u="none" strike="noStrike" kern="1200" cap="none" spc="0" normalizeH="0" baseline="0" noProof="0" dirty="0">
              <a:ln>
                <a:noFill/>
              </a:ln>
              <a:solidFill>
                <a:srgbClr val="2E2E38"/>
              </a:solidFill>
              <a:effectLst/>
              <a:uLnTx/>
              <a:uFillTx/>
              <a:latin typeface="EYInterstate Light"/>
              <a:ea typeface="ＭＳ Ｐゴシック" pitchFamily="68" charset="-128"/>
              <a:cs typeface="+mn-cs"/>
            </a:endParaRPr>
          </a:p>
          <a:p>
            <a:pPr marR="0" lvl="0" algn="ctr" defTabSz="914400" rtl="0" eaLnBrk="1" fontAlgn="auto" latinLnBrk="0" hangingPunct="1">
              <a:lnSpc>
                <a:spcPct val="100000"/>
              </a:lnSpc>
              <a:spcBef>
                <a:spcPts val="0"/>
              </a:spcBef>
              <a:spcAft>
                <a:spcPts val="0"/>
              </a:spcAft>
              <a:buClrTx/>
              <a:buSzPct val="70000"/>
              <a:tabLst/>
              <a:defRPr/>
            </a:pPr>
            <a:r>
              <a:rPr kumimoji="0" lang="en-IN" sz="2800" b="1" i="0" u="none" strike="noStrike" kern="1200" cap="none" spc="0" normalizeH="0" baseline="0" noProof="0" dirty="0">
                <a:ln>
                  <a:noFill/>
                </a:ln>
                <a:solidFill>
                  <a:srgbClr val="2E2E38"/>
                </a:solidFill>
                <a:effectLst/>
                <a:uLnTx/>
                <a:uFillTx/>
                <a:latin typeface="EYInterstate Light"/>
                <a:ea typeface="+mn-lt"/>
                <a:cs typeface="+mn-lt"/>
              </a:rPr>
              <a:t>What will you do differently to display more </a:t>
            </a:r>
            <a:r>
              <a:rPr lang="en-IN" sz="2800" b="1" dirty="0">
                <a:solidFill>
                  <a:srgbClr val="2E2E38"/>
                </a:solidFill>
                <a:latin typeface="EYInterstate Light"/>
                <a:ea typeface="+mn-lt"/>
                <a:cs typeface="+mn-lt"/>
              </a:rPr>
              <a:t>V</a:t>
            </a:r>
            <a:r>
              <a:rPr kumimoji="0" lang="en-IN" sz="2800" b="1" i="0" u="none" strike="noStrike" kern="1200" cap="none" spc="0" normalizeH="0" baseline="0" noProof="0" dirty="0">
                <a:ln>
                  <a:noFill/>
                </a:ln>
                <a:solidFill>
                  <a:srgbClr val="2E2E38"/>
                </a:solidFill>
                <a:effectLst/>
                <a:uLnTx/>
                <a:uFillTx/>
                <a:latin typeface="EYInterstate Light"/>
                <a:ea typeface="+mn-lt"/>
                <a:cs typeface="+mn-lt"/>
              </a:rPr>
              <a:t>ersatility when interacting with them</a:t>
            </a:r>
            <a:r>
              <a:rPr kumimoji="0" lang="en-IN" sz="2800" b="1" i="0" u="none" strike="noStrike" kern="1200" cap="none" spc="0" normalizeH="0" baseline="0" noProof="0" dirty="0">
                <a:ln>
                  <a:noFill/>
                </a:ln>
                <a:solidFill>
                  <a:srgbClr val="2E2E38"/>
                </a:solidFill>
                <a:effectLst/>
                <a:uLnTx/>
                <a:uFillTx/>
                <a:latin typeface="EYInterstate Light"/>
                <a:ea typeface="ＭＳ Ｐゴシック"/>
                <a:cs typeface="+mn-lt"/>
              </a:rPr>
              <a:t>?</a:t>
            </a:r>
            <a:endParaRPr kumimoji="0" lang="en-IN" sz="2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 name="Rectangle 1">
            <a:extLst>
              <a:ext uri="{FF2B5EF4-FFF2-40B4-BE49-F238E27FC236}">
                <a16:creationId xmlns:a16="http://schemas.microsoft.com/office/drawing/2014/main" id="{148B25E3-417C-1B8B-C573-3E69B79756A2}"/>
              </a:ext>
            </a:extLst>
          </p:cNvPr>
          <p:cNvSpPr/>
          <p:nvPr/>
        </p:nvSpPr>
        <p:spPr>
          <a:xfrm>
            <a:off x="2226778" y="6297648"/>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1749066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E44AE48-7D42-42C2-AC30-F625EE067860}"/>
              </a:ext>
            </a:extLst>
          </p:cNvPr>
          <p:cNvGraphicFramePr>
            <a:graphicFrameLocks noChangeAspect="1"/>
          </p:cNvGraphicFramePr>
          <p:nvPr>
            <p:custDataLst>
              <p:tags r:id="rId1"/>
            </p:custDataLst>
            <p:extLst>
              <p:ext uri="{D42A27DB-BD31-4B8C-83A1-F6EECF244321}">
                <p14:modId xmlns:p14="http://schemas.microsoft.com/office/powerpoint/2010/main" val="3359186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8" name="Object 7" hidden="1">
                        <a:extLst>
                          <a:ext uri="{FF2B5EF4-FFF2-40B4-BE49-F238E27FC236}">
                            <a16:creationId xmlns:a16="http://schemas.microsoft.com/office/drawing/2014/main" id="{AE44AE48-7D42-42C2-AC30-F625EE0678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77DDA5E-1ED9-4E42-ADE7-7F229E381A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8529" b="8367"/>
          <a:stretch/>
        </p:blipFill>
        <p:spPr>
          <a:xfrm>
            <a:off x="-3001" y="-5010"/>
            <a:ext cx="9134476" cy="6861424"/>
          </a:xfrm>
          <a:prstGeom prst="rect">
            <a:avLst/>
          </a:prstGeom>
        </p:spPr>
      </p:pic>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Private benefit, private inurement and excess benefit transactions</a:t>
            </a:r>
            <a:endParaRPr lang="en-GB" b="0" dirty="0">
              <a:solidFill>
                <a:srgbClr val="2E2E38"/>
              </a:solidFill>
              <a:latin typeface="EYInterstate Light" panose="02000506000000020004" pitchFamily="2" charset="0"/>
            </a:endParaRPr>
          </a:p>
        </p:txBody>
      </p:sp>
      <p:pic>
        <p:nvPicPr>
          <p:cNvPr id="6" name="Picture 5">
            <a:extLst>
              <a:ext uri="{FF2B5EF4-FFF2-40B4-BE49-F238E27FC236}">
                <a16:creationId xmlns:a16="http://schemas.microsoft.com/office/drawing/2014/main" id="{2AE115D9-8769-4DB2-87C6-58F1CB97E2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F53A943C-4111-4F51-A582-22B774369BDC}"/>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6207252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BEA507-CB17-450F-939A-17330AC468C4}"/>
              </a:ext>
            </a:extLst>
          </p:cNvPr>
          <p:cNvGraphicFramePr>
            <a:graphicFrameLocks noChangeAspect="1"/>
          </p:cNvGraphicFramePr>
          <p:nvPr>
            <p:custDataLst>
              <p:tags r:id="rId1"/>
            </p:custDataLst>
            <p:extLst>
              <p:ext uri="{D42A27DB-BD31-4B8C-83A1-F6EECF244321}">
                <p14:modId xmlns:p14="http://schemas.microsoft.com/office/powerpoint/2010/main" val="2214269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81BEA507-CB17-450F-939A-17330AC468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a:t>
            </a:r>
          </a:p>
        </p:txBody>
      </p:sp>
      <p:sp>
        <p:nvSpPr>
          <p:cNvPr id="3" name="Content Placeholder 2"/>
          <p:cNvSpPr>
            <a:spLocks noGrp="1"/>
          </p:cNvSpPr>
          <p:nvPr>
            <p:ph idx="1"/>
          </p:nvPr>
        </p:nvSpPr>
        <p:spPr/>
        <p:txBody>
          <a:bodyPr/>
          <a:lstStyle/>
          <a:p>
            <a:pPr lvl="0"/>
            <a:r>
              <a:rPr lang="en-US" altLang="en-US" dirty="0"/>
              <a:t>Private benefit:</a:t>
            </a:r>
          </a:p>
          <a:p>
            <a:pPr lvl="1"/>
            <a:r>
              <a:rPr lang="en-US" altLang="en-US" dirty="0"/>
              <a:t>Section 501(c)(3) organizations must not be organized or operated to benefit private individuals, including non-insiders:</a:t>
            </a:r>
          </a:p>
          <a:p>
            <a:pPr lvl="2"/>
            <a:r>
              <a:rPr lang="en-US" altLang="en-US" dirty="0"/>
              <a:t>Cannot provide any benefit above fair market value</a:t>
            </a:r>
          </a:p>
          <a:p>
            <a:pPr lvl="2"/>
            <a:r>
              <a:rPr lang="en-US" altLang="en-US" dirty="0"/>
              <a:t>Can pay reasonable compensation for goods/services</a:t>
            </a:r>
          </a:p>
          <a:p>
            <a:pPr lvl="1"/>
            <a:r>
              <a:rPr lang="en-US" altLang="en-US" dirty="0">
                <a:solidFill>
                  <a:srgbClr val="FFFFFF"/>
                </a:solidFill>
              </a:rPr>
              <a:t>Unlike private inurement, there is not an absolute prohibition on private benefit:</a:t>
            </a:r>
          </a:p>
          <a:p>
            <a:pPr lvl="2"/>
            <a:r>
              <a:rPr lang="en-US" altLang="en-US" dirty="0">
                <a:solidFill>
                  <a:srgbClr val="FFFFFF"/>
                </a:solidFill>
              </a:rPr>
              <a:t>Incidental private benefit is permissible and is measured qualitatively and quantitatively.</a:t>
            </a:r>
            <a:endParaRPr lang="en-GB" dirty="0">
              <a:solidFill>
                <a:srgbClr val="FFFFFF"/>
              </a:solidFill>
            </a:endParaRPr>
          </a:p>
        </p:txBody>
      </p:sp>
    </p:spTree>
    <p:extLst>
      <p:ext uri="{BB962C8B-B14F-4D97-AF65-F5344CB8AC3E}">
        <p14:creationId xmlns:p14="http://schemas.microsoft.com/office/powerpoint/2010/main" val="949271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BEA507-CB17-450F-939A-17330AC468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81BEA507-CB17-450F-939A-17330AC468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a:t>
            </a:r>
          </a:p>
        </p:txBody>
      </p:sp>
      <p:sp>
        <p:nvSpPr>
          <p:cNvPr id="3" name="Content Placeholder 2"/>
          <p:cNvSpPr>
            <a:spLocks noGrp="1"/>
          </p:cNvSpPr>
          <p:nvPr>
            <p:ph idx="1"/>
          </p:nvPr>
        </p:nvSpPr>
        <p:spPr/>
        <p:txBody>
          <a:bodyPr/>
          <a:lstStyle/>
          <a:p>
            <a:pPr lvl="0"/>
            <a:r>
              <a:rPr lang="en-US" altLang="en-US" dirty="0"/>
              <a:t>Private </a:t>
            </a:r>
            <a:r>
              <a:rPr lang="en-US" dirty="0"/>
              <a:t>inurement</a:t>
            </a:r>
            <a:r>
              <a:rPr lang="en-US" altLang="en-US" dirty="0"/>
              <a:t>:</a:t>
            </a:r>
          </a:p>
          <a:p>
            <a:pPr lvl="1"/>
            <a:r>
              <a:rPr lang="en-US" altLang="en-US"/>
              <a:t>No part </a:t>
            </a:r>
            <a:r>
              <a:rPr lang="en-US" altLang="en-US" dirty="0"/>
              <a:t>of an exempt organization’s net earnings may inure in whole or in part to the benefit of any private shareholder of individual:</a:t>
            </a:r>
          </a:p>
          <a:p>
            <a:pPr lvl="2"/>
            <a:r>
              <a:rPr lang="en-US" altLang="en-US" dirty="0"/>
              <a:t>“Private inurement” generally refers to benefits conferred upon insiders, such as officers, directors or creators.</a:t>
            </a:r>
          </a:p>
          <a:p>
            <a:pPr lvl="2"/>
            <a:r>
              <a:rPr lang="en-US" altLang="en-US" dirty="0"/>
              <a:t>There is no de minimis exception – any amount of private inurement is material. </a:t>
            </a:r>
          </a:p>
        </p:txBody>
      </p:sp>
    </p:spTree>
    <p:extLst>
      <p:ext uri="{BB962C8B-B14F-4D97-AF65-F5344CB8AC3E}">
        <p14:creationId xmlns:p14="http://schemas.microsoft.com/office/powerpoint/2010/main" val="26915462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56F048E-7B19-4615-BABE-CC745588F798}"/>
              </a:ext>
            </a:extLst>
          </p:cNvPr>
          <p:cNvGraphicFramePr>
            <a:graphicFrameLocks noChangeAspect="1"/>
          </p:cNvGraphicFramePr>
          <p:nvPr>
            <p:custDataLst>
              <p:tags r:id="rId1"/>
            </p:custDataLst>
            <p:extLst>
              <p:ext uri="{D42A27DB-BD31-4B8C-83A1-F6EECF244321}">
                <p14:modId xmlns:p14="http://schemas.microsoft.com/office/powerpoint/2010/main" val="4062190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56F048E-7B19-4615-BABE-CC745588F7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 (cont.)</a:t>
            </a:r>
          </a:p>
        </p:txBody>
      </p:sp>
      <p:sp>
        <p:nvSpPr>
          <p:cNvPr id="3" name="Content Placeholder 2"/>
          <p:cNvSpPr>
            <a:spLocks noGrp="1"/>
          </p:cNvSpPr>
          <p:nvPr>
            <p:ph idx="1"/>
          </p:nvPr>
        </p:nvSpPr>
        <p:spPr/>
        <p:txBody>
          <a:bodyPr/>
          <a:lstStyle/>
          <a:p>
            <a:pPr lvl="0"/>
            <a:r>
              <a:rPr lang="en-US" altLang="en-US" dirty="0"/>
              <a:t>Excess benefit transactions:</a:t>
            </a:r>
          </a:p>
          <a:p>
            <a:pPr lvl="1"/>
            <a:r>
              <a:rPr lang="en-US" altLang="en-US" dirty="0"/>
              <a:t>Section 4958 provides for “intermediate sanctions” to</a:t>
            </a:r>
            <a:r>
              <a:rPr lang="en-US" dirty="0"/>
              <a:t> give the IRS more flexibility in dealing with private inurement violations (i.e., beyond </a:t>
            </a:r>
            <a:r>
              <a:rPr lang="en-US" dirty="0">
                <a:solidFill>
                  <a:srgbClr val="FFFFFF"/>
                </a:solidFill>
              </a:rPr>
              <a:t>tax-exempt status revocation). </a:t>
            </a:r>
            <a:endParaRPr lang="en-US" altLang="en-US" dirty="0">
              <a:solidFill>
                <a:srgbClr val="FFFFFF"/>
              </a:solidFill>
            </a:endParaRPr>
          </a:p>
          <a:p>
            <a:pPr lvl="1"/>
            <a:r>
              <a:rPr lang="en-US" altLang="en-US" dirty="0">
                <a:solidFill>
                  <a:srgbClr val="FFFFFF"/>
                </a:solidFill>
              </a:rPr>
              <a:t>Excess benefit is defined as </a:t>
            </a:r>
            <a:r>
              <a:rPr lang="en-US" dirty="0">
                <a:solidFill>
                  <a:srgbClr val="FFFFFF"/>
                </a:solidFill>
              </a:rPr>
              <a:t>any transaction in which an economic benefit is provided by an applicable tax-exempt organization directly or indirectly to, or for the use of, any disqualified person if the value of the economic benefit provided exceeds the value of the consideration (including the performance of services) received for providing such benefit.</a:t>
            </a:r>
          </a:p>
          <a:p>
            <a:pPr lvl="1"/>
            <a:r>
              <a:rPr lang="en-US" dirty="0">
                <a:solidFill>
                  <a:srgbClr val="FFFFFF"/>
                </a:solidFill>
              </a:rPr>
              <a:t>An automatic excess benefit transaction is one in which there is no contemporaneous written substantiation to support an organization’s intent to treat a payment to a disqualified </a:t>
            </a:r>
            <a:r>
              <a:rPr lang="en-US" dirty="0"/>
              <a:t>person as compensation for services.</a:t>
            </a:r>
          </a:p>
          <a:p>
            <a:pPr lvl="1"/>
            <a:r>
              <a:rPr lang="en-US" altLang="en-US" dirty="0"/>
              <a:t>The “excess benefit” is the amount by which the benefit exceeds the value that the disqualified person renders.</a:t>
            </a:r>
            <a:endParaRPr lang="en-GB" dirty="0"/>
          </a:p>
        </p:txBody>
      </p:sp>
    </p:spTree>
    <p:extLst>
      <p:ext uri="{BB962C8B-B14F-4D97-AF65-F5344CB8AC3E}">
        <p14:creationId xmlns:p14="http://schemas.microsoft.com/office/powerpoint/2010/main" val="32536113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54AA5D9-BCDB-4EEF-AB07-65EAFAFD697A}"/>
              </a:ext>
            </a:extLst>
          </p:cNvPr>
          <p:cNvGraphicFramePr>
            <a:graphicFrameLocks noChangeAspect="1"/>
          </p:cNvGraphicFramePr>
          <p:nvPr>
            <p:custDataLst>
              <p:tags r:id="rId1"/>
            </p:custDataLst>
            <p:extLst>
              <p:ext uri="{D42A27DB-BD31-4B8C-83A1-F6EECF244321}">
                <p14:modId xmlns:p14="http://schemas.microsoft.com/office/powerpoint/2010/main" val="716543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154AA5D9-BCDB-4EEF-AB07-65EAFAFD69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 (cont.)</a:t>
            </a:r>
          </a:p>
        </p:txBody>
      </p:sp>
      <p:sp>
        <p:nvSpPr>
          <p:cNvPr id="3" name="Content Placeholder 2"/>
          <p:cNvSpPr>
            <a:spLocks noGrp="1"/>
          </p:cNvSpPr>
          <p:nvPr>
            <p:ph idx="1"/>
          </p:nvPr>
        </p:nvSpPr>
        <p:spPr/>
        <p:txBody>
          <a:bodyPr/>
          <a:lstStyle/>
          <a:p>
            <a:pPr lvl="0"/>
            <a:r>
              <a:rPr lang="en-US" altLang="en-US" dirty="0"/>
              <a:t>Excess benefit transactions (cont.):</a:t>
            </a:r>
          </a:p>
          <a:p>
            <a:pPr lvl="1"/>
            <a:r>
              <a:rPr lang="en-US" altLang="en-US" dirty="0"/>
              <a:t>Applicable tax-exempt organization — organizations described in </a:t>
            </a:r>
            <a:br>
              <a:rPr lang="en-US" altLang="en-US" dirty="0"/>
            </a:br>
            <a:r>
              <a:rPr lang="en-US" altLang="en-US" dirty="0"/>
              <a:t>Sections 501(c)(3), 501(c)(4) and 501(c)(29)</a:t>
            </a:r>
          </a:p>
          <a:p>
            <a:pPr lvl="1"/>
            <a:r>
              <a:rPr lang="en-US" altLang="en-US" dirty="0"/>
              <a:t>Disqualified person: </a:t>
            </a:r>
          </a:p>
          <a:p>
            <a:pPr lvl="2"/>
            <a:r>
              <a:rPr lang="en-US" altLang="en-US" dirty="0"/>
              <a:t>Anyone who, in the five years ending on the transaction date, held substantial influence over the organization</a:t>
            </a:r>
          </a:p>
          <a:p>
            <a:pPr lvl="2"/>
            <a:r>
              <a:rPr lang="en-US" altLang="en-US" dirty="0"/>
              <a:t>Family members of individuals described above</a:t>
            </a:r>
          </a:p>
          <a:p>
            <a:pPr lvl="2"/>
            <a:r>
              <a:rPr lang="en-US" altLang="en-US" dirty="0"/>
              <a:t>Entities owned more than 35% by an individual described above</a:t>
            </a:r>
          </a:p>
          <a:p>
            <a:pPr lvl="2"/>
            <a:r>
              <a:rPr lang="en-US" altLang="en-US" dirty="0"/>
              <a:t>Disqualified persons of a Section 509(a)(3) supporting organization that supports the organization</a:t>
            </a:r>
          </a:p>
          <a:p>
            <a:pPr lvl="2"/>
            <a:r>
              <a:rPr lang="en-US" altLang="en-US" dirty="0"/>
              <a:t>Certain donors and investment advisors</a:t>
            </a:r>
            <a:endParaRPr lang="en-GB" dirty="0"/>
          </a:p>
        </p:txBody>
      </p:sp>
    </p:spTree>
    <p:extLst>
      <p:ext uri="{BB962C8B-B14F-4D97-AF65-F5344CB8AC3E}">
        <p14:creationId xmlns:p14="http://schemas.microsoft.com/office/powerpoint/2010/main" val="12909148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2FD9D-AFB7-4EDD-91AF-EE95C5F778A5}"/>
              </a:ext>
            </a:extLst>
          </p:cNvPr>
          <p:cNvGraphicFramePr>
            <a:graphicFrameLocks noChangeAspect="1"/>
          </p:cNvGraphicFramePr>
          <p:nvPr>
            <p:custDataLst>
              <p:tags r:id="rId1"/>
            </p:custDataLst>
            <p:extLst>
              <p:ext uri="{D42A27DB-BD31-4B8C-83A1-F6EECF244321}">
                <p14:modId xmlns:p14="http://schemas.microsoft.com/office/powerpoint/2010/main" val="4294516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E872FD9D-AFB7-4EDD-91AF-EE95C5F778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 (cont.)</a:t>
            </a:r>
            <a:endParaRPr lang="en-US" dirty="0"/>
          </a:p>
        </p:txBody>
      </p:sp>
      <p:sp>
        <p:nvSpPr>
          <p:cNvPr id="3" name="Content Placeholder 2"/>
          <p:cNvSpPr>
            <a:spLocks noGrp="1"/>
          </p:cNvSpPr>
          <p:nvPr>
            <p:ph idx="1"/>
          </p:nvPr>
        </p:nvSpPr>
        <p:spPr/>
        <p:txBody>
          <a:bodyPr/>
          <a:lstStyle/>
          <a:p>
            <a:r>
              <a:rPr lang="en-US" dirty="0"/>
              <a:t>Excise taxes on excess benefit transactions:</a:t>
            </a:r>
          </a:p>
          <a:p>
            <a:pPr lvl="1"/>
            <a:r>
              <a:rPr lang="en-US" dirty="0"/>
              <a:t>Initial tax on disqualified person: 25% of excess benefit</a:t>
            </a:r>
          </a:p>
          <a:p>
            <a:pPr lvl="1"/>
            <a:r>
              <a:rPr lang="en-US" dirty="0"/>
              <a:t>Additional tax on disqualified person: </a:t>
            </a:r>
          </a:p>
          <a:p>
            <a:pPr lvl="2"/>
            <a:r>
              <a:rPr lang="en-US" dirty="0"/>
              <a:t>200% of excess benefit </a:t>
            </a:r>
          </a:p>
          <a:p>
            <a:pPr lvl="2"/>
            <a:r>
              <a:rPr lang="en-US" dirty="0"/>
              <a:t>If initial tax is not paid before IRS issues notice of deficiency</a:t>
            </a:r>
          </a:p>
          <a:p>
            <a:pPr lvl="1"/>
            <a:r>
              <a:rPr lang="en-US" dirty="0"/>
              <a:t>Tax on organizational managers who knowingly participated in excess benefit transaction: </a:t>
            </a:r>
          </a:p>
          <a:p>
            <a:pPr lvl="2"/>
            <a:r>
              <a:rPr lang="en-US" dirty="0"/>
              <a:t>10% of excess benefit</a:t>
            </a:r>
          </a:p>
          <a:p>
            <a:pPr lvl="2"/>
            <a:r>
              <a:rPr lang="en-US" dirty="0"/>
              <a:t>Not applied if participation was not willful and is due to reasonable cause</a:t>
            </a:r>
          </a:p>
        </p:txBody>
      </p:sp>
    </p:spTree>
    <p:extLst>
      <p:ext uri="{BB962C8B-B14F-4D97-AF65-F5344CB8AC3E}">
        <p14:creationId xmlns:p14="http://schemas.microsoft.com/office/powerpoint/2010/main" val="4379955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342D67-BF8B-4A81-9A4B-5E0BA03F83A3}"/>
              </a:ext>
            </a:extLst>
          </p:cNvPr>
          <p:cNvGraphicFramePr>
            <a:graphicFrameLocks noChangeAspect="1"/>
          </p:cNvGraphicFramePr>
          <p:nvPr>
            <p:custDataLst>
              <p:tags r:id="rId1"/>
            </p:custDataLst>
            <p:extLst>
              <p:ext uri="{D42A27DB-BD31-4B8C-83A1-F6EECF244321}">
                <p14:modId xmlns:p14="http://schemas.microsoft.com/office/powerpoint/2010/main" val="2749861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5342D67-BF8B-4A81-9A4B-5E0BA03F83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EF9A412-BAF9-44EE-9592-B94128A78364}"/>
              </a:ext>
            </a:extLst>
          </p:cNvPr>
          <p:cNvSpPr>
            <a:spLocks noGrp="1"/>
          </p:cNvSpPr>
          <p:nvPr>
            <p:ph type="title"/>
          </p:nvPr>
        </p:nvSpPr>
        <p:spPr/>
        <p:txBody>
          <a:bodyPr vert="horz"/>
          <a:lstStyle/>
          <a:p>
            <a:r>
              <a:rPr lang="en-US" dirty="0"/>
              <a:t>Polling question 22	</a:t>
            </a:r>
          </a:p>
        </p:txBody>
      </p:sp>
      <p:sp>
        <p:nvSpPr>
          <p:cNvPr id="3" name="Content Placeholder 2">
            <a:extLst>
              <a:ext uri="{FF2B5EF4-FFF2-40B4-BE49-F238E27FC236}">
                <a16:creationId xmlns:a16="http://schemas.microsoft.com/office/drawing/2014/main" id="{A3A9E265-0C17-49D3-9588-267D8B630E6A}"/>
              </a:ext>
            </a:extLst>
          </p:cNvPr>
          <p:cNvSpPr>
            <a:spLocks noGrp="1"/>
          </p:cNvSpPr>
          <p:nvPr>
            <p:ph idx="1"/>
          </p:nvPr>
        </p:nvSpPr>
        <p:spPr/>
        <p:txBody>
          <a:bodyPr/>
          <a:lstStyle/>
          <a:p>
            <a:pPr marL="0" indent="0">
              <a:buNone/>
            </a:pPr>
            <a:r>
              <a:rPr lang="en-US" dirty="0"/>
              <a:t>Which of the following statements is correct?</a:t>
            </a:r>
          </a:p>
          <a:p>
            <a:pPr marL="0" indent="0">
              <a:buNone/>
            </a:pPr>
            <a:endParaRPr lang="en-US" dirty="0"/>
          </a:p>
          <a:p>
            <a:pPr marL="457200" indent="-457200">
              <a:buFont typeface="+mj-lt"/>
              <a:buAutoNum type="alphaUcPeriod"/>
            </a:pPr>
            <a:r>
              <a:rPr lang="en-US" dirty="0"/>
              <a:t>While incidental private inurement is permitted under </a:t>
            </a:r>
            <a:br>
              <a:rPr lang="en-US" dirty="0"/>
            </a:br>
            <a:r>
              <a:rPr lang="en-US" dirty="0"/>
              <a:t>Section 501(c)(3), private benefit is strictly prohibited.</a:t>
            </a:r>
          </a:p>
          <a:p>
            <a:pPr marL="457200" indent="-457200">
              <a:buFont typeface="+mj-lt"/>
              <a:buAutoNum type="alphaUcPeriod"/>
            </a:pPr>
            <a:r>
              <a:rPr lang="en-US" dirty="0"/>
              <a:t>While incidental private benefit is permitted under </a:t>
            </a:r>
            <a:br>
              <a:rPr lang="en-US" dirty="0"/>
            </a:br>
            <a:r>
              <a:rPr lang="en-US" dirty="0"/>
              <a:t>Section 501(c)(3), private inurement is strictly prohibited.</a:t>
            </a:r>
          </a:p>
          <a:p>
            <a:pPr marL="457200" indent="-457200">
              <a:buFont typeface="+mj-lt"/>
              <a:buAutoNum type="alphaUcPeriod"/>
            </a:pPr>
            <a:r>
              <a:rPr lang="en-US" dirty="0"/>
              <a:t>None of the above </a:t>
            </a:r>
          </a:p>
        </p:txBody>
      </p:sp>
    </p:spTree>
    <p:extLst>
      <p:ext uri="{BB962C8B-B14F-4D97-AF65-F5344CB8AC3E}">
        <p14:creationId xmlns:p14="http://schemas.microsoft.com/office/powerpoint/2010/main" val="14064619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7ED04-14D7-4C6D-8C94-FE0801BCF9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026" r="21738" b="11532"/>
          <a:stretch/>
        </p:blipFill>
        <p:spPr>
          <a:xfrm>
            <a:off x="12733" y="1"/>
            <a:ext cx="9118533" cy="6858000"/>
          </a:xfrm>
          <a:prstGeom prst="rect">
            <a:avLst/>
          </a:prstGeom>
        </p:spPr>
      </p:pic>
      <p:sp>
        <p:nvSpPr>
          <p:cNvPr id="2" name="Rectangle 1">
            <a:extLst>
              <a:ext uri="{FF2B5EF4-FFF2-40B4-BE49-F238E27FC236}">
                <a16:creationId xmlns:a16="http://schemas.microsoft.com/office/drawing/2014/main" id="{346CB3D7-FD3F-DBD7-0A1F-3655956906F8}"/>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10" name="Object 9" hidden="1">
            <a:extLst>
              <a:ext uri="{FF2B5EF4-FFF2-40B4-BE49-F238E27FC236}">
                <a16:creationId xmlns:a16="http://schemas.microsoft.com/office/drawing/2014/main" id="{C6149CD1-76EF-4D50-9289-52B736497DE5}"/>
              </a:ext>
            </a:extLst>
          </p:cNvPr>
          <p:cNvGraphicFramePr>
            <a:graphicFrameLocks noChangeAspect="1"/>
          </p:cNvGraphicFramePr>
          <p:nvPr>
            <p:custDataLst>
              <p:tags r:id="rId1"/>
            </p:custDataLst>
            <p:extLst>
              <p:ext uri="{D42A27DB-BD31-4B8C-83A1-F6EECF244321}">
                <p14:modId xmlns:p14="http://schemas.microsoft.com/office/powerpoint/2010/main" val="664042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0" name="Object 9" hidden="1">
                        <a:extLst>
                          <a:ext uri="{FF2B5EF4-FFF2-40B4-BE49-F238E27FC236}">
                            <a16:creationId xmlns:a16="http://schemas.microsoft.com/office/drawing/2014/main" id="{C6149CD1-76EF-4D50-9289-52B736497D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Political activity and lobbying</a:t>
            </a:r>
            <a:endParaRPr lang="en-GB" b="0" dirty="0">
              <a:solidFill>
                <a:srgbClr val="2E2E38"/>
              </a:solidFill>
              <a:latin typeface="EYInterstate Light" panose="02000506000000020004" pitchFamily="2" charset="0"/>
            </a:endParaRPr>
          </a:p>
        </p:txBody>
      </p:sp>
      <p:pic>
        <p:nvPicPr>
          <p:cNvPr id="6" name="Picture 5">
            <a:extLst>
              <a:ext uri="{FF2B5EF4-FFF2-40B4-BE49-F238E27FC236}">
                <a16:creationId xmlns:a16="http://schemas.microsoft.com/office/drawing/2014/main" id="{AE4BC71C-4315-4567-A54B-ADAF835B82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5D94AB9F-DA30-4C70-9801-05C90D620D4C}"/>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070883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322BF517-F158-419F-AF43-566456CC8F6B}"/>
    </a:ext>
  </a:extLst>
</a:theme>
</file>

<file path=ppt/theme/theme2.xml><?xml version="1.0" encoding="utf-8"?>
<a:theme xmlns:a="http://schemas.openxmlformats.org/drawingml/2006/main" name="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604A79DE-B0DC-45C4-9923-B752EB4CC9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3" ma:contentTypeDescription="Create a new document." ma:contentTypeScope="" ma:versionID="35cf8f98855b4e7dffe6ee754051615e">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21794c7ccd63518b692d4e4ba115cc4a"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5EFD95-D8B4-4651-8AA5-D6A1537030F8}">
  <ds:schemaRefs>
    <ds:schemaRef ds:uri="http://schemas.microsoft.com/sharepoint/v3/contenttype/forms"/>
  </ds:schemaRefs>
</ds:datastoreItem>
</file>

<file path=customXml/itemProps2.xml><?xml version="1.0" encoding="utf-8"?>
<ds:datastoreItem xmlns:ds="http://schemas.openxmlformats.org/officeDocument/2006/customXml" ds:itemID="{8BED6B1D-4B14-4A36-900D-6AC11794D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8207EC-FB73-48B5-988B-9A2FD8CBDB92}">
  <ds:schemaRefs>
    <ds:schemaRef ds:uri="http://purl.org/dc/elements/1.1/"/>
    <ds:schemaRef ds:uri="http://schemas.microsoft.com/office/2006/metadata/properties"/>
    <ds:schemaRef ds:uri="61c1d967-e808-42ab-84e6-7ed728d235e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9eca59e-3684-4aad-a36c-d726e6eb487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Global_EY_standard_presentation_2019_v1.4</Template>
  <TotalTime>3980</TotalTime>
  <Words>11560</Words>
  <Application>Microsoft Office PowerPoint</Application>
  <PresentationFormat>On-screen Show (4:3)</PresentationFormat>
  <Paragraphs>1135</Paragraphs>
  <Slides>110</Slides>
  <Notes>42</Notes>
  <HiddenSlides>0</HiddenSlides>
  <MMClips>0</MMClips>
  <ScaleCrop>false</ScaleCrop>
  <HeadingPairs>
    <vt:vector size="4" baseType="variant">
      <vt:variant>
        <vt:lpstr>Theme</vt:lpstr>
      </vt:variant>
      <vt:variant>
        <vt:i4>2</vt:i4>
      </vt:variant>
      <vt:variant>
        <vt:lpstr>Slide Titles</vt:lpstr>
      </vt:variant>
      <vt:variant>
        <vt:i4>110</vt:i4>
      </vt:variant>
    </vt:vector>
  </HeadingPairs>
  <TitlesOfParts>
    <vt:vector size="112" baseType="lpstr">
      <vt:lpstr>EY dark background</vt:lpstr>
      <vt:lpstr>EY light background</vt:lpstr>
      <vt:lpstr>Welcome 2024 Future Tax Leaders program</vt:lpstr>
      <vt:lpstr>Disclaimer</vt:lpstr>
      <vt:lpstr>CPE eligibility</vt:lpstr>
      <vt:lpstr>Polling question 1 </vt:lpstr>
      <vt:lpstr>Today’s agenda and program overview </vt:lpstr>
      <vt:lpstr>Learning objectives</vt:lpstr>
      <vt:lpstr>Polling question 2</vt:lpstr>
      <vt:lpstr>Presenters</vt:lpstr>
      <vt:lpstr>Agenda</vt:lpstr>
      <vt:lpstr>Polling question 3</vt:lpstr>
      <vt:lpstr>PowerPoint Presentation</vt:lpstr>
      <vt:lpstr>Section 501(c)(3) exemption </vt:lpstr>
      <vt:lpstr>Section 501(c)(3) exemption (cont.)</vt:lpstr>
      <vt:lpstr>Section 501(c)(3) exemption (cont.)</vt:lpstr>
      <vt:lpstr>Polling question 4</vt:lpstr>
      <vt:lpstr>Section 501(c)(3) exemption (cont.)</vt:lpstr>
      <vt:lpstr>Polling question 5</vt:lpstr>
      <vt:lpstr>PowerPoint Presentation</vt:lpstr>
      <vt:lpstr>Foundation classification</vt:lpstr>
      <vt:lpstr>Foundation classification (cont.)</vt:lpstr>
      <vt:lpstr>Publicly supported organizations</vt:lpstr>
      <vt:lpstr>Polling question 6</vt:lpstr>
      <vt:lpstr>Supporting organizations </vt:lpstr>
      <vt:lpstr>Supporting organizations (cont.) </vt:lpstr>
      <vt:lpstr>Polling question 7</vt:lpstr>
      <vt:lpstr>PowerPoint Presentation</vt:lpstr>
      <vt:lpstr>Community benefit standard — hospitals</vt:lpstr>
      <vt:lpstr>Community benefit standard — hospitals (cont.)</vt:lpstr>
      <vt:lpstr>IRS updates/clarifications to community benefit standard</vt:lpstr>
      <vt:lpstr>IRS updates/clarifications to community benefit standard (cont.)</vt:lpstr>
      <vt:lpstr>Polling question 8</vt:lpstr>
      <vt:lpstr>Section 501(r)</vt:lpstr>
      <vt:lpstr>Section 501(r) (cont.)</vt:lpstr>
      <vt:lpstr>Polling question 9</vt:lpstr>
      <vt:lpstr>Educational organizations — exemption requirements</vt:lpstr>
      <vt:lpstr>Educational organizations — exemption requirements (cont.)</vt:lpstr>
      <vt:lpstr>Polling question 10</vt:lpstr>
      <vt:lpstr>Website and resources demo 2024 Future Tax Leaders program </vt:lpstr>
      <vt:lpstr>Resources demo </vt:lpstr>
      <vt:lpstr>Polling question 11</vt:lpstr>
      <vt:lpstr>Resources demo </vt:lpstr>
      <vt:lpstr>Polling question 12</vt:lpstr>
      <vt:lpstr>PowerPoint Presentation</vt:lpstr>
      <vt:lpstr>Form 1023 </vt:lpstr>
      <vt:lpstr>Form 1023 (cont.)</vt:lpstr>
      <vt:lpstr>Polling question 13</vt:lpstr>
      <vt:lpstr>Form 1023 (cont.) </vt:lpstr>
      <vt:lpstr>Form 1023-EZ</vt:lpstr>
      <vt:lpstr>Form 1023 — electronic filing requirements</vt:lpstr>
      <vt:lpstr>Group ruling</vt:lpstr>
      <vt:lpstr>State and local tax exemptions </vt:lpstr>
      <vt:lpstr>Polling question 14</vt:lpstr>
      <vt:lpstr>PowerPoint Presentation</vt:lpstr>
      <vt:lpstr>Ongoing IRS filing obligations</vt:lpstr>
      <vt:lpstr>Which Form 990 to file  </vt:lpstr>
      <vt:lpstr>What is reported on Form 990?</vt:lpstr>
      <vt:lpstr>Form 990 schedules</vt:lpstr>
      <vt:lpstr>Form 990 filing </vt:lpstr>
      <vt:lpstr>Polling question 15</vt:lpstr>
      <vt:lpstr>Form 990 penalties (2022 Form)</vt:lpstr>
      <vt:lpstr>Other IRS filing obligations</vt:lpstr>
      <vt:lpstr>Polling question 16</vt:lpstr>
      <vt:lpstr>PowerPoint Presentation</vt:lpstr>
      <vt:lpstr>Unrelated business income tax</vt:lpstr>
      <vt:lpstr>Unrelated business income tax (cont.)</vt:lpstr>
      <vt:lpstr>Unrelated business income tax (cont.)</vt:lpstr>
      <vt:lpstr>Polling question 17</vt:lpstr>
      <vt:lpstr>Creating connections with SOCIAL STYLES®   </vt:lpstr>
      <vt:lpstr>Disclaimer</vt:lpstr>
      <vt:lpstr>Course objectives</vt:lpstr>
      <vt:lpstr>What is SOCIAL STYLE®?</vt:lpstr>
      <vt:lpstr>Why is SOCIAL STYLE® valuable?</vt:lpstr>
      <vt:lpstr>Assertiveness</vt:lpstr>
      <vt:lpstr>Assertive behaviors</vt:lpstr>
      <vt:lpstr>Responsiveness</vt:lpstr>
      <vt:lpstr>Responsive behaviors</vt:lpstr>
      <vt:lpstr>Style tendencies </vt:lpstr>
      <vt:lpstr>Key characteristics of the SOCIAL STYLES®  </vt:lpstr>
      <vt:lpstr>Polling question 18: Do you tend to state your point of view before others?</vt:lpstr>
      <vt:lpstr>Polling question 19: Do you gesture with your hands when you talk?</vt:lpstr>
      <vt:lpstr>Polling question 20: Do you tell personal stories?</vt:lpstr>
      <vt:lpstr>Style tendencies </vt:lpstr>
      <vt:lpstr>Backup behavior model</vt:lpstr>
      <vt:lpstr>Versatility </vt:lpstr>
      <vt:lpstr>PowerPoint Presentation</vt:lpstr>
      <vt:lpstr>Let’s practice!</vt:lpstr>
      <vt:lpstr>Polling question 21: What SOCIAL STYLE® is Sam portraying?</vt:lpstr>
      <vt:lpstr>Sam has an Amiable Style        </vt:lpstr>
      <vt:lpstr>Versatility debrief</vt:lpstr>
      <vt:lpstr>Closing comments</vt:lpstr>
      <vt:lpstr>Call to action</vt:lpstr>
      <vt:lpstr>PowerPoint Presentation</vt:lpstr>
      <vt:lpstr>Private benefit, private inurement and excess benefit transactions</vt:lpstr>
      <vt:lpstr>Private benefit, private inurement and excess benefit transactions</vt:lpstr>
      <vt:lpstr>Private benefit, private inurement and excess benefit transactions (cont.)</vt:lpstr>
      <vt:lpstr>Private benefit, private inurement and excess benefit transactions (cont.)</vt:lpstr>
      <vt:lpstr>Private benefit, private inurement and excess benefit transactions (cont.)</vt:lpstr>
      <vt:lpstr>Polling question 22 </vt:lpstr>
      <vt:lpstr>PowerPoint Presentation</vt:lpstr>
      <vt:lpstr>Political activity and lobbying</vt:lpstr>
      <vt:lpstr>Political activity and lobbying (cont.)</vt:lpstr>
      <vt:lpstr>PowerPoint Presentation</vt:lpstr>
      <vt:lpstr>Excise tax on excess tax-exempt organization executive compensation</vt:lpstr>
      <vt:lpstr>Polling question 23</vt:lpstr>
      <vt:lpstr>Reporting of compensation on Form 990 when using a management company</vt:lpstr>
      <vt:lpstr>Current reporting-year discussion</vt:lpstr>
      <vt:lpstr>Polling question 24</vt:lpstr>
      <vt:lpstr>Wrap-up</vt:lpstr>
      <vt:lpstr>Thank you for joining us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on Section 501(c)(3) exemption standards</dc:title>
  <dc:creator>Mary L Hodges</dc:creator>
  <cp:keywords/>
  <cp:lastModifiedBy>Kristen G Farr Capizzi</cp:lastModifiedBy>
  <cp:revision>79</cp:revision>
  <cp:lastPrinted>2024-02-01T22:53:12Z</cp:lastPrinted>
  <dcterms:created xsi:type="dcterms:W3CDTF">2021-01-08T13:24:58Z</dcterms:created>
  <dcterms:modified xsi:type="dcterms:W3CDTF">2024-02-06T12:23:56Z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2024-01-14T02:41:27Z</vt:filetime>
  </property>
  <property fmtid="{D5CDD505-2E9C-101B-9397-08002B2CF9AE}" pid="13" name="MediaServiceImageTags">
    <vt:lpwstr/>
  </property>
</Properties>
</file>